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62" r:id="rId5"/>
    <p:sldId id="263" r:id="rId6"/>
    <p:sldId id="264" r:id="rId7"/>
    <p:sldId id="265"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6" d="100"/>
          <a:sy n="116" d="100"/>
        </p:scale>
        <p:origin x="-27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nl-NL"/>
              <a:t>Klik om stijl te bewerken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pPr/>
              <a:t>11/17/2020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pPr/>
              <a:t>11/17/2020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nl-NL"/>
              <a:t>Klik om stijl te bewerken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11/17/2020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nl-NL"/>
              <a:t>Klik om stijl te bewerken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11/17/2020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‹nr.›</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nl-NL"/>
              <a:t>Klik om stijl te bewerken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11/17/2020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nl-NL"/>
              <a:t>Klik om stijl te bewerken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pPr/>
              <a:t>11/17/2020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nl-NL"/>
              <a:t>Klik om stijl te bewerken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pPr/>
              <a:t>11/17/2020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11/17/2020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nl-NL"/>
              <a:t>Klik om stijl te bewerken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11/17/2020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nl-NL"/>
              <a:t>Klik om stijl te bewerken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85800" y="3132666"/>
            <a:ext cx="5311775" cy="308601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3132666"/>
            <a:ext cx="5334000" cy="308601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11/17/2020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nl-NL"/>
              <a:t>Klik om stijl te bewerken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pPr/>
              <a:t>11/17/2020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pPr/>
              <a:t>11/17/2020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xmlns=""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11/17/2020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7A4ADE6-A584-4299-A472-451BE9A6EB0E}"/>
              </a:ext>
            </a:extLst>
          </p:cNvPr>
          <p:cNvSpPr>
            <a:spLocks noGrp="1"/>
          </p:cNvSpPr>
          <p:nvPr>
            <p:ph type="ctrTitle"/>
          </p:nvPr>
        </p:nvSpPr>
        <p:spPr/>
        <p:txBody>
          <a:bodyPr>
            <a:normAutofit fontScale="90000"/>
          </a:bodyPr>
          <a:lstStyle/>
          <a:p>
            <a:r>
              <a:rPr lang="nl-NL" dirty="0"/>
              <a:t>Jaarverslag Pleegouderraad Juvent</a:t>
            </a:r>
          </a:p>
        </p:txBody>
      </p:sp>
      <p:sp>
        <p:nvSpPr>
          <p:cNvPr id="3" name="Ondertitel 2">
            <a:extLst>
              <a:ext uri="{FF2B5EF4-FFF2-40B4-BE49-F238E27FC236}">
                <a16:creationId xmlns:a16="http://schemas.microsoft.com/office/drawing/2014/main" xmlns="" id="{A1C717CE-281F-4B18-A1A4-F2CD42004B08}"/>
              </a:ext>
            </a:extLst>
          </p:cNvPr>
          <p:cNvSpPr>
            <a:spLocks noGrp="1"/>
          </p:cNvSpPr>
          <p:nvPr>
            <p:ph type="subTitle" idx="1"/>
          </p:nvPr>
        </p:nvSpPr>
        <p:spPr/>
        <p:txBody>
          <a:bodyPr/>
          <a:lstStyle/>
          <a:p>
            <a:r>
              <a:rPr lang="nl-NL" dirty="0"/>
              <a:t>Na 1</a:t>
            </a:r>
            <a:r>
              <a:rPr lang="nl-NL" baseline="30000" dirty="0"/>
              <a:t>e</a:t>
            </a:r>
            <a:r>
              <a:rPr lang="nl-NL" dirty="0"/>
              <a:t> jaar beschrijven we wie we zijn en wat we hebben gedaan!</a:t>
            </a:r>
          </a:p>
        </p:txBody>
      </p:sp>
    </p:spTree>
    <p:extLst>
      <p:ext uri="{BB962C8B-B14F-4D97-AF65-F5344CB8AC3E}">
        <p14:creationId xmlns:p14="http://schemas.microsoft.com/office/powerpoint/2010/main" xmlns="" val="1521408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CB49806-A537-47E3-80FA-811FF54EDFB4}"/>
              </a:ext>
            </a:extLst>
          </p:cNvPr>
          <p:cNvSpPr>
            <a:spLocks noGrp="1"/>
          </p:cNvSpPr>
          <p:nvPr>
            <p:ph type="title"/>
          </p:nvPr>
        </p:nvSpPr>
        <p:spPr>
          <a:xfrm>
            <a:off x="2895600" y="764373"/>
            <a:ext cx="4427551" cy="1293028"/>
          </a:xfrm>
        </p:spPr>
        <p:txBody>
          <a:bodyPr>
            <a:normAutofit fontScale="90000"/>
          </a:bodyPr>
          <a:lstStyle/>
          <a:p>
            <a:r>
              <a:rPr lang="nl-NL" dirty="0"/>
              <a:t/>
            </a:r>
            <a:br>
              <a:rPr lang="nl-NL" dirty="0"/>
            </a:br>
            <a:r>
              <a:rPr lang="nl-NL" dirty="0"/>
              <a:t/>
            </a:r>
            <a:br>
              <a:rPr lang="nl-NL" dirty="0"/>
            </a:br>
            <a:r>
              <a:rPr lang="nl-NL" dirty="0"/>
              <a:t>wat doen we?</a:t>
            </a:r>
            <a:br>
              <a:rPr lang="nl-NL" dirty="0"/>
            </a:br>
            <a:r>
              <a:rPr lang="nl-NL" dirty="0"/>
              <a:t/>
            </a:r>
            <a:br>
              <a:rPr lang="nl-NL" dirty="0"/>
            </a:br>
            <a:endParaRPr lang="nl-NL" dirty="0"/>
          </a:p>
        </p:txBody>
      </p:sp>
      <p:sp>
        <p:nvSpPr>
          <p:cNvPr id="3" name="Tijdelijke aanduiding voor inhoud 2">
            <a:extLst>
              <a:ext uri="{FF2B5EF4-FFF2-40B4-BE49-F238E27FC236}">
                <a16:creationId xmlns:a16="http://schemas.microsoft.com/office/drawing/2014/main" xmlns="" id="{B47C17B9-5C3B-4EAC-9796-8E3187B4142C}"/>
              </a:ext>
            </a:extLst>
          </p:cNvPr>
          <p:cNvSpPr>
            <a:spLocks noGrp="1"/>
          </p:cNvSpPr>
          <p:nvPr>
            <p:ph idx="1"/>
          </p:nvPr>
        </p:nvSpPr>
        <p:spPr/>
        <p:txBody>
          <a:bodyPr/>
          <a:lstStyle/>
          <a:p>
            <a:r>
              <a:rPr lang="nl-NL" dirty="0"/>
              <a:t>De Jeugdwet stelt een Pleegouderraad verplicht als vorm van medezeggenschap binnen een jeugdzorginstantie.</a:t>
            </a:r>
          </a:p>
          <a:p>
            <a:r>
              <a:rPr lang="nl-NL" dirty="0"/>
              <a:t>De Jeugdwet geeft aan waar we inspraak in moeten en mogen hebben.</a:t>
            </a:r>
          </a:p>
          <a:p>
            <a:r>
              <a:rPr lang="nl-NL" dirty="0"/>
              <a:t>We vergaderen ca. 10 keer per jaar</a:t>
            </a:r>
          </a:p>
          <a:p>
            <a:r>
              <a:rPr lang="nl-NL" dirty="0"/>
              <a:t>We hebben contact met de Clientenraad van Juvent.</a:t>
            </a:r>
          </a:p>
          <a:p>
            <a:r>
              <a:rPr lang="nl-NL" dirty="0"/>
              <a:t>We hebben contact met de OR van Juvent.</a:t>
            </a:r>
          </a:p>
          <a:p>
            <a:r>
              <a:rPr lang="nl-NL" dirty="0"/>
              <a:t>We hebben contact met het Bestuur en de Raad van toezicht.</a:t>
            </a:r>
          </a:p>
          <a:p>
            <a:r>
              <a:rPr lang="nl-NL" dirty="0"/>
              <a:t>We hebben contact met Pleegoudersupport </a:t>
            </a:r>
            <a:r>
              <a:rPr lang="nl-NL" dirty="0" smtClean="0"/>
              <a:t>Zeeland (POS).</a:t>
            </a:r>
            <a:endParaRPr lang="nl-NL" dirty="0"/>
          </a:p>
          <a:p>
            <a:r>
              <a:rPr lang="nl-NL" dirty="0"/>
              <a:t>Volgen landelijke ontwikkelingen via </a:t>
            </a:r>
            <a:r>
              <a:rPr lang="nl-NL" dirty="0" smtClean="0"/>
              <a:t>Lopor en NVP.</a:t>
            </a:r>
            <a:endParaRPr lang="nl-NL" dirty="0"/>
          </a:p>
        </p:txBody>
      </p:sp>
    </p:spTree>
    <p:extLst>
      <p:ext uri="{BB962C8B-B14F-4D97-AF65-F5344CB8AC3E}">
        <p14:creationId xmlns:p14="http://schemas.microsoft.com/office/powerpoint/2010/main" xmlns="" val="3196531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CB49806-A537-47E3-80FA-811FF54EDFB4}"/>
              </a:ext>
            </a:extLst>
          </p:cNvPr>
          <p:cNvSpPr>
            <a:spLocks noGrp="1"/>
          </p:cNvSpPr>
          <p:nvPr>
            <p:ph type="title"/>
          </p:nvPr>
        </p:nvSpPr>
        <p:spPr>
          <a:xfrm>
            <a:off x="2895600" y="764373"/>
            <a:ext cx="4427551" cy="1293028"/>
          </a:xfrm>
        </p:spPr>
        <p:txBody>
          <a:bodyPr>
            <a:normAutofit fontScale="90000"/>
          </a:bodyPr>
          <a:lstStyle/>
          <a:p>
            <a:r>
              <a:rPr lang="nl-NL" dirty="0"/>
              <a:t/>
            </a:r>
            <a:br>
              <a:rPr lang="nl-NL" dirty="0"/>
            </a:br>
            <a:r>
              <a:rPr lang="nl-NL" dirty="0"/>
              <a:t/>
            </a:r>
            <a:br>
              <a:rPr lang="nl-NL" dirty="0"/>
            </a:br>
            <a:r>
              <a:rPr lang="nl-NL" dirty="0"/>
              <a:t>wie zijn wij?</a:t>
            </a:r>
            <a:br>
              <a:rPr lang="nl-NL" dirty="0"/>
            </a:br>
            <a:r>
              <a:rPr lang="nl-NL" dirty="0"/>
              <a:t/>
            </a:r>
            <a:br>
              <a:rPr lang="nl-NL" dirty="0"/>
            </a:br>
            <a:endParaRPr lang="nl-NL" dirty="0"/>
          </a:p>
        </p:txBody>
      </p:sp>
      <p:sp>
        <p:nvSpPr>
          <p:cNvPr id="3" name="Tijdelijke aanduiding voor inhoud 2">
            <a:extLst>
              <a:ext uri="{FF2B5EF4-FFF2-40B4-BE49-F238E27FC236}">
                <a16:creationId xmlns:a16="http://schemas.microsoft.com/office/drawing/2014/main" xmlns="" id="{B47C17B9-5C3B-4EAC-9796-8E3187B4142C}"/>
              </a:ext>
            </a:extLst>
          </p:cNvPr>
          <p:cNvSpPr>
            <a:spLocks noGrp="1"/>
          </p:cNvSpPr>
          <p:nvPr>
            <p:ph idx="1"/>
          </p:nvPr>
        </p:nvSpPr>
        <p:spPr/>
        <p:txBody>
          <a:bodyPr/>
          <a:lstStyle/>
          <a:p>
            <a:r>
              <a:rPr lang="nl-NL" dirty="0"/>
              <a:t>Leo van </a:t>
            </a:r>
            <a:r>
              <a:rPr lang="nl-NL" dirty="0" smtClean="0"/>
              <a:t>Prooijen</a:t>
            </a:r>
            <a:r>
              <a:rPr lang="nl-NL" dirty="0"/>
              <a:t>, pleeggrootouder.  </a:t>
            </a:r>
            <a:r>
              <a:rPr lang="nl-NL" dirty="0" smtClean="0"/>
              <a:t>Schouwen-Duiveland</a:t>
            </a:r>
            <a:endParaRPr lang="nl-NL" dirty="0"/>
          </a:p>
          <a:p>
            <a:r>
              <a:rPr lang="nl-NL" dirty="0"/>
              <a:t>Betty Lokerse, pleegouder. Walcheren (voorzitter)</a:t>
            </a:r>
          </a:p>
          <a:p>
            <a:r>
              <a:rPr lang="nl-NL" dirty="0"/>
              <a:t>Patrick Harting, (crisis) pleegouder. Walcheren </a:t>
            </a:r>
            <a:r>
              <a:rPr lang="nl-NL" dirty="0" smtClean="0"/>
              <a:t>(vicevoorzitter)</a:t>
            </a:r>
            <a:endParaRPr lang="nl-NL" dirty="0"/>
          </a:p>
          <a:p>
            <a:r>
              <a:rPr lang="nl-NL" dirty="0"/>
              <a:t>Richard van </a:t>
            </a:r>
            <a:r>
              <a:rPr lang="nl-NL" dirty="0" smtClean="0"/>
              <a:t>Baalen</a:t>
            </a:r>
            <a:r>
              <a:rPr lang="nl-NL" dirty="0"/>
              <a:t>, </a:t>
            </a:r>
            <a:r>
              <a:rPr lang="nl-NL" dirty="0" smtClean="0"/>
              <a:t>(weekend) pleegouder</a:t>
            </a:r>
            <a:r>
              <a:rPr lang="nl-NL" dirty="0"/>
              <a:t>. Zuid Beveland (secretaris)</a:t>
            </a:r>
          </a:p>
          <a:p>
            <a:endParaRPr lang="nl-NL" dirty="0"/>
          </a:p>
          <a:p>
            <a:r>
              <a:rPr lang="nl-NL" dirty="0"/>
              <a:t>Vorig jaar april zijn we geïnstalleerd, feitelijk zijn we pas na de zomervakantie van dat jaar actief geworden, vandaar dat ons jaarverslag pas nu tot stand is gekomen en loopt tot 1 september </a:t>
            </a:r>
            <a:r>
              <a:rPr lang="nl-NL" dirty="0" smtClean="0"/>
              <a:t>2020.</a:t>
            </a:r>
            <a:endParaRPr lang="nl-NL" dirty="0"/>
          </a:p>
        </p:txBody>
      </p:sp>
    </p:spTree>
    <p:extLst>
      <p:ext uri="{BB962C8B-B14F-4D97-AF65-F5344CB8AC3E}">
        <p14:creationId xmlns:p14="http://schemas.microsoft.com/office/powerpoint/2010/main" xmlns="" val="58614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19818F0-7D9B-4E1B-BBCB-8B8EF455D550}"/>
              </a:ext>
            </a:extLst>
          </p:cNvPr>
          <p:cNvSpPr>
            <a:spLocks noGrp="1"/>
          </p:cNvSpPr>
          <p:nvPr>
            <p:ph type="title"/>
          </p:nvPr>
        </p:nvSpPr>
        <p:spPr>
          <a:xfrm>
            <a:off x="1681655" y="764373"/>
            <a:ext cx="9824545" cy="1293028"/>
          </a:xfrm>
        </p:spPr>
        <p:txBody>
          <a:bodyPr>
            <a:normAutofit/>
          </a:bodyPr>
          <a:lstStyle/>
          <a:p>
            <a:r>
              <a:rPr lang="nl-NL" sz="3600" dirty="0"/>
              <a:t>Wat waren onze doelen in het 1</a:t>
            </a:r>
            <a:r>
              <a:rPr lang="nl-NL" sz="3600" baseline="30000" dirty="0"/>
              <a:t>e</a:t>
            </a:r>
            <a:r>
              <a:rPr lang="nl-NL" sz="3600" dirty="0"/>
              <a:t> jaar?</a:t>
            </a:r>
          </a:p>
        </p:txBody>
      </p:sp>
      <p:sp>
        <p:nvSpPr>
          <p:cNvPr id="3" name="Tijdelijke aanduiding voor inhoud 2">
            <a:extLst>
              <a:ext uri="{FF2B5EF4-FFF2-40B4-BE49-F238E27FC236}">
                <a16:creationId xmlns:a16="http://schemas.microsoft.com/office/drawing/2014/main" xmlns="" id="{E332DBB7-F0B6-4847-9866-15AD7F285679}"/>
              </a:ext>
            </a:extLst>
          </p:cNvPr>
          <p:cNvSpPr>
            <a:spLocks noGrp="1"/>
          </p:cNvSpPr>
          <p:nvPr>
            <p:ph idx="1"/>
          </p:nvPr>
        </p:nvSpPr>
        <p:spPr/>
        <p:txBody>
          <a:bodyPr/>
          <a:lstStyle/>
          <a:p>
            <a:pPr marL="457200" indent="-457200">
              <a:buFont typeface="+mj-lt"/>
              <a:buAutoNum type="arabicPeriod"/>
            </a:pPr>
            <a:r>
              <a:rPr lang="nl-NL" dirty="0" smtClean="0"/>
              <a:t>Vergroten </a:t>
            </a:r>
            <a:r>
              <a:rPr lang="nl-NL" dirty="0"/>
              <a:t>transparantie en zichtbaarheid.</a:t>
            </a:r>
          </a:p>
          <a:p>
            <a:pPr marL="457200" indent="-457200">
              <a:buFont typeface="+mj-lt"/>
              <a:buAutoNum type="arabicPeriod"/>
            </a:pPr>
            <a:r>
              <a:rPr lang="nl-NL" dirty="0" smtClean="0"/>
              <a:t>Onderzoek </a:t>
            </a:r>
            <a:r>
              <a:rPr lang="nl-NL" dirty="0"/>
              <a:t>naar breakdown.</a:t>
            </a:r>
          </a:p>
          <a:p>
            <a:pPr marL="457200" indent="-457200">
              <a:buFont typeface="+mj-lt"/>
              <a:buAutoNum type="arabicPeriod"/>
            </a:pPr>
            <a:r>
              <a:rPr lang="nl-NL" dirty="0" smtClean="0"/>
              <a:t>Safer </a:t>
            </a:r>
            <a:r>
              <a:rPr lang="nl-NL" dirty="0"/>
              <a:t>Caring monitoren.</a:t>
            </a:r>
          </a:p>
          <a:p>
            <a:pPr marL="457200" indent="-457200">
              <a:buFont typeface="+mj-lt"/>
              <a:buAutoNum type="arabicPeriod"/>
            </a:pPr>
            <a:r>
              <a:rPr lang="nl-NL" dirty="0" smtClean="0"/>
              <a:t>Elkaar </a:t>
            </a:r>
            <a:r>
              <a:rPr lang="nl-NL" dirty="0"/>
              <a:t>leren kennen, in onze rollen groeien.</a:t>
            </a:r>
          </a:p>
          <a:p>
            <a:pPr marL="457200" indent="-457200">
              <a:buFont typeface="+mj-lt"/>
              <a:buAutoNum type="arabicPeriod"/>
            </a:pPr>
            <a:r>
              <a:rPr lang="nl-NL" dirty="0" smtClean="0"/>
              <a:t>Werving </a:t>
            </a:r>
            <a:r>
              <a:rPr lang="nl-NL" dirty="0"/>
              <a:t>nieuwe leden.</a:t>
            </a:r>
          </a:p>
          <a:p>
            <a:pPr marL="457200" indent="-457200">
              <a:buFont typeface="+mj-lt"/>
              <a:buAutoNum type="arabicPeriod"/>
            </a:pPr>
            <a:r>
              <a:rPr lang="nl-NL" dirty="0" smtClean="0"/>
              <a:t>Een </a:t>
            </a:r>
            <a:r>
              <a:rPr lang="nl-NL" dirty="0"/>
              <a:t>gezicht geven aan de pleegouders van Juvent.</a:t>
            </a:r>
          </a:p>
          <a:p>
            <a:pPr marL="457200" indent="-457200">
              <a:buFont typeface="+mj-lt"/>
              <a:buAutoNum type="arabicPeriod"/>
            </a:pPr>
            <a:r>
              <a:rPr lang="nl-NL" dirty="0" smtClean="0"/>
              <a:t>Opkomen </a:t>
            </a:r>
            <a:r>
              <a:rPr lang="nl-NL" dirty="0"/>
              <a:t>voor de rechten van pleegkinderen en pleegouders door beleid kritisch maar opbouwend te volgen.</a:t>
            </a:r>
          </a:p>
          <a:p>
            <a:pPr marL="457200" indent="-457200">
              <a:buFont typeface="+mj-lt"/>
              <a:buAutoNum type="arabicPeriod"/>
            </a:pPr>
            <a:r>
              <a:rPr lang="nl-NL" dirty="0" smtClean="0"/>
              <a:t>Onze </a:t>
            </a:r>
            <a:r>
              <a:rPr lang="nl-NL" dirty="0"/>
              <a:t>taken uit de jeugdwet uitvoeren.</a:t>
            </a:r>
          </a:p>
        </p:txBody>
      </p:sp>
    </p:spTree>
    <p:extLst>
      <p:ext uri="{BB962C8B-B14F-4D97-AF65-F5344CB8AC3E}">
        <p14:creationId xmlns:p14="http://schemas.microsoft.com/office/powerpoint/2010/main" xmlns="" val="132074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5BDB535-C701-4067-AF73-6B3DFCB78AA8}"/>
              </a:ext>
            </a:extLst>
          </p:cNvPr>
          <p:cNvSpPr>
            <a:spLocks noGrp="1"/>
          </p:cNvSpPr>
          <p:nvPr>
            <p:ph type="title"/>
          </p:nvPr>
        </p:nvSpPr>
        <p:spPr/>
        <p:txBody>
          <a:bodyPr>
            <a:normAutofit fontScale="90000"/>
          </a:bodyPr>
          <a:lstStyle/>
          <a:p>
            <a:r>
              <a:rPr lang="nl-NL" dirty="0"/>
              <a:t>Welke doelen hebben we behaald en waar werken we nog aan?</a:t>
            </a:r>
          </a:p>
        </p:txBody>
      </p:sp>
      <p:sp>
        <p:nvSpPr>
          <p:cNvPr id="3" name="Tijdelijke aanduiding voor inhoud 2">
            <a:extLst>
              <a:ext uri="{FF2B5EF4-FFF2-40B4-BE49-F238E27FC236}">
                <a16:creationId xmlns:a16="http://schemas.microsoft.com/office/drawing/2014/main" xmlns="" id="{19DAB44C-7B1D-478B-945C-5B61344BF98E}"/>
              </a:ext>
            </a:extLst>
          </p:cNvPr>
          <p:cNvSpPr>
            <a:spLocks noGrp="1"/>
          </p:cNvSpPr>
          <p:nvPr>
            <p:ph idx="1"/>
          </p:nvPr>
        </p:nvSpPr>
        <p:spPr>
          <a:xfrm>
            <a:off x="685800" y="2194559"/>
            <a:ext cx="10820400" cy="4395427"/>
          </a:xfrm>
        </p:spPr>
        <p:txBody>
          <a:bodyPr>
            <a:normAutofit fontScale="92500" lnSpcReduction="20000"/>
          </a:bodyPr>
          <a:lstStyle/>
          <a:p>
            <a:pPr marL="457200" indent="-457200">
              <a:buNone/>
            </a:pPr>
            <a:r>
              <a:rPr lang="nl-NL" dirty="0" smtClean="0"/>
              <a:t>1. </a:t>
            </a:r>
            <a:r>
              <a:rPr lang="nl-NL" u="sng" dirty="0" smtClean="0"/>
              <a:t>Vergroten transparantie en zichtbaarheid.</a:t>
            </a:r>
          </a:p>
          <a:p>
            <a:pPr marL="457200" indent="-457200">
              <a:buNone/>
            </a:pPr>
            <a:r>
              <a:rPr lang="nl-NL" dirty="0" smtClean="0"/>
              <a:t>	We hebben door middel van een interview in het pleegouder magazine onszelf gepresenteerd en hebben kennis gemaakt met de Cliëntenraad, Raad van Toezicht en Pleegoudersupport Nederland. Helaas is het nog niet gelukt de content voor op de website goed voor het voetlicht te krijgen, we hopen dat we komend jaar een eigen tabblad op de website hebben. </a:t>
            </a:r>
          </a:p>
          <a:p>
            <a:pPr marL="457200" indent="-457200">
              <a:buNone/>
            </a:pPr>
            <a:endParaRPr lang="nl-NL" dirty="0" smtClean="0"/>
          </a:p>
          <a:p>
            <a:pPr>
              <a:buNone/>
            </a:pPr>
            <a:r>
              <a:rPr lang="nl-NL" dirty="0" smtClean="0"/>
              <a:t>2</a:t>
            </a:r>
            <a:r>
              <a:rPr lang="nl-NL" dirty="0"/>
              <a:t>. </a:t>
            </a:r>
            <a:r>
              <a:rPr lang="nl-NL" u="sng" dirty="0" smtClean="0"/>
              <a:t>Onderzoek naar breakdown.</a:t>
            </a:r>
          </a:p>
          <a:p>
            <a:pPr>
              <a:buNone/>
            </a:pPr>
            <a:r>
              <a:rPr lang="nl-NL" dirty="0" smtClean="0"/>
              <a:t>	Het </a:t>
            </a:r>
            <a:r>
              <a:rPr lang="nl-NL" dirty="0"/>
              <a:t>onderzoek naar Breakdowns is niet gelukt, door vertrek manager pleegzorg en pas late benoeming van nieuwe manager pleegzorg. Dit punt blijft op de agenda. Wel hebben we meegewerkt aan onderzoek diverse journalisten naar dit onderwerp</a:t>
            </a:r>
            <a:r>
              <a:rPr lang="nl-NL" dirty="0" smtClean="0"/>
              <a:t>.</a:t>
            </a:r>
          </a:p>
          <a:p>
            <a:pPr>
              <a:buNone/>
            </a:pPr>
            <a:endParaRPr lang="nl-NL" dirty="0"/>
          </a:p>
          <a:p>
            <a:pPr>
              <a:buNone/>
            </a:pPr>
            <a:r>
              <a:rPr lang="nl-NL" dirty="0"/>
              <a:t>3. </a:t>
            </a:r>
            <a:r>
              <a:rPr lang="nl-NL" u="sng" dirty="0" smtClean="0"/>
              <a:t>Safer Caring monitoren.</a:t>
            </a:r>
          </a:p>
          <a:p>
            <a:pPr>
              <a:buNone/>
            </a:pPr>
            <a:r>
              <a:rPr lang="nl-NL" dirty="0" smtClean="0"/>
              <a:t>	We </a:t>
            </a:r>
            <a:r>
              <a:rPr lang="nl-NL" dirty="0"/>
              <a:t>hebben zelf </a:t>
            </a:r>
            <a:r>
              <a:rPr lang="nl-NL" dirty="0" smtClean="0"/>
              <a:t>de Safer </a:t>
            </a:r>
            <a:r>
              <a:rPr lang="nl-NL" dirty="0"/>
              <a:t>Caring opleiding gevolgd en elk overleg komt dit onderwerp aan de orde.</a:t>
            </a:r>
          </a:p>
        </p:txBody>
      </p:sp>
    </p:spTree>
    <p:extLst>
      <p:ext uri="{BB962C8B-B14F-4D97-AF65-F5344CB8AC3E}">
        <p14:creationId xmlns:p14="http://schemas.microsoft.com/office/powerpoint/2010/main" xmlns="" val="2779397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1C18051-8554-4FC3-BF27-FD70A2DD7E6D}"/>
              </a:ext>
            </a:extLst>
          </p:cNvPr>
          <p:cNvSpPr>
            <a:spLocks noGrp="1"/>
          </p:cNvSpPr>
          <p:nvPr>
            <p:ph type="title"/>
          </p:nvPr>
        </p:nvSpPr>
        <p:spPr/>
        <p:txBody>
          <a:bodyPr>
            <a:normAutofit fontScale="90000"/>
          </a:bodyPr>
          <a:lstStyle/>
          <a:p>
            <a:r>
              <a:rPr lang="nl-NL" dirty="0"/>
              <a:t>Welke doelen hebben we behaald en waar werken we nog aan?</a:t>
            </a:r>
          </a:p>
        </p:txBody>
      </p:sp>
      <p:sp>
        <p:nvSpPr>
          <p:cNvPr id="3" name="Tijdelijke aanduiding voor inhoud 2">
            <a:extLst>
              <a:ext uri="{FF2B5EF4-FFF2-40B4-BE49-F238E27FC236}">
                <a16:creationId xmlns:a16="http://schemas.microsoft.com/office/drawing/2014/main" xmlns="" id="{A03D6A54-E7E7-48CC-A040-43770BEB5CF1}"/>
              </a:ext>
            </a:extLst>
          </p:cNvPr>
          <p:cNvSpPr>
            <a:spLocks noGrp="1"/>
          </p:cNvSpPr>
          <p:nvPr>
            <p:ph idx="1"/>
          </p:nvPr>
        </p:nvSpPr>
        <p:spPr/>
        <p:txBody>
          <a:bodyPr>
            <a:normAutofit lnSpcReduction="10000"/>
          </a:bodyPr>
          <a:lstStyle/>
          <a:p>
            <a:pPr>
              <a:buNone/>
            </a:pPr>
            <a:r>
              <a:rPr lang="nl-NL" dirty="0"/>
              <a:t>4. </a:t>
            </a:r>
            <a:r>
              <a:rPr lang="nl-NL" u="sng" dirty="0" smtClean="0"/>
              <a:t>Elkaar leren kennen, in onze rollen groeien.</a:t>
            </a:r>
          </a:p>
          <a:p>
            <a:pPr>
              <a:buNone/>
            </a:pPr>
            <a:r>
              <a:rPr lang="nl-NL" dirty="0" smtClean="0"/>
              <a:t>	Dit </a:t>
            </a:r>
            <a:r>
              <a:rPr lang="nl-NL" dirty="0"/>
              <a:t>lukt , we beginnen een team te worden en rolverdeling werkt goed! Alhoewel het door ons geplande etentje steeds moet worden uitgesteld</a:t>
            </a:r>
            <a:r>
              <a:rPr lang="nl-NL" dirty="0" smtClean="0"/>
              <a:t>.</a:t>
            </a:r>
          </a:p>
          <a:p>
            <a:pPr>
              <a:buNone/>
            </a:pPr>
            <a:endParaRPr lang="nl-NL" dirty="0"/>
          </a:p>
          <a:p>
            <a:pPr>
              <a:buNone/>
            </a:pPr>
            <a:r>
              <a:rPr lang="nl-NL" dirty="0"/>
              <a:t>5. </a:t>
            </a:r>
            <a:r>
              <a:rPr lang="nl-NL" u="sng" dirty="0" smtClean="0"/>
              <a:t>Werving nieuwe leden.</a:t>
            </a:r>
          </a:p>
          <a:p>
            <a:pPr>
              <a:buNone/>
            </a:pPr>
            <a:r>
              <a:rPr lang="nl-NL" dirty="0" smtClean="0"/>
              <a:t>	Nieuwe </a:t>
            </a:r>
            <a:r>
              <a:rPr lang="nl-NL" dirty="0"/>
              <a:t>leden hebben we niet kunnen vinden, volgend jaar pakken we dat weer op, we hebben wel gesprekken gevoerd</a:t>
            </a:r>
            <a:r>
              <a:rPr lang="nl-NL" dirty="0" smtClean="0"/>
              <a:t>.</a:t>
            </a:r>
          </a:p>
          <a:p>
            <a:pPr>
              <a:buNone/>
            </a:pPr>
            <a:endParaRPr lang="nl-NL" dirty="0"/>
          </a:p>
          <a:p>
            <a:pPr>
              <a:buNone/>
            </a:pPr>
            <a:r>
              <a:rPr lang="nl-NL" dirty="0"/>
              <a:t>6. </a:t>
            </a:r>
            <a:r>
              <a:rPr lang="nl-NL" u="sng" dirty="0" smtClean="0"/>
              <a:t>Een gezicht geven aan de pleegouders van Juvent.</a:t>
            </a:r>
          </a:p>
          <a:p>
            <a:pPr>
              <a:buNone/>
            </a:pPr>
            <a:r>
              <a:rPr lang="nl-NL" dirty="0" smtClean="0"/>
              <a:t>	We </a:t>
            </a:r>
            <a:r>
              <a:rPr lang="nl-NL" dirty="0"/>
              <a:t>moeten dit naar de pleegouders nog vormgeven, binnen de Juvent organisatie zijn we inmiddels bekenden</a:t>
            </a:r>
            <a:r>
              <a:rPr lang="nl-NL" dirty="0" smtClean="0"/>
              <a:t>.</a:t>
            </a:r>
          </a:p>
          <a:p>
            <a:pPr>
              <a:buNone/>
            </a:pPr>
            <a:endParaRPr lang="nl-NL" dirty="0"/>
          </a:p>
          <a:p>
            <a:endParaRPr lang="nl-NL" dirty="0"/>
          </a:p>
        </p:txBody>
      </p:sp>
    </p:spTree>
    <p:extLst>
      <p:ext uri="{BB962C8B-B14F-4D97-AF65-F5344CB8AC3E}">
        <p14:creationId xmlns:p14="http://schemas.microsoft.com/office/powerpoint/2010/main" xmlns="" val="2972537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A3333FA-0AAA-45C0-B162-BCE493554C5E}"/>
              </a:ext>
            </a:extLst>
          </p:cNvPr>
          <p:cNvSpPr>
            <a:spLocks noGrp="1"/>
          </p:cNvSpPr>
          <p:nvPr>
            <p:ph type="title"/>
          </p:nvPr>
        </p:nvSpPr>
        <p:spPr/>
        <p:txBody>
          <a:bodyPr>
            <a:normAutofit fontScale="90000"/>
          </a:bodyPr>
          <a:lstStyle/>
          <a:p>
            <a:r>
              <a:rPr lang="nl-NL" dirty="0"/>
              <a:t>Welke doelen hebben we behaald en waar werken we nog aan?</a:t>
            </a:r>
            <a:br>
              <a:rPr lang="nl-NL" dirty="0"/>
            </a:br>
            <a:endParaRPr lang="nl-NL" dirty="0"/>
          </a:p>
        </p:txBody>
      </p:sp>
      <p:sp>
        <p:nvSpPr>
          <p:cNvPr id="3" name="Tijdelijke aanduiding voor inhoud 2">
            <a:extLst>
              <a:ext uri="{FF2B5EF4-FFF2-40B4-BE49-F238E27FC236}">
                <a16:creationId xmlns:a16="http://schemas.microsoft.com/office/drawing/2014/main" xmlns="" id="{A444D81B-CC4B-46F7-8640-2903FE937630}"/>
              </a:ext>
            </a:extLst>
          </p:cNvPr>
          <p:cNvSpPr>
            <a:spLocks noGrp="1"/>
          </p:cNvSpPr>
          <p:nvPr>
            <p:ph idx="1"/>
          </p:nvPr>
        </p:nvSpPr>
        <p:spPr/>
        <p:txBody>
          <a:bodyPr>
            <a:normAutofit/>
          </a:bodyPr>
          <a:lstStyle/>
          <a:p>
            <a:pPr>
              <a:buNone/>
            </a:pPr>
            <a:r>
              <a:rPr lang="nl-NL" dirty="0" smtClean="0"/>
              <a:t>7. </a:t>
            </a:r>
            <a:r>
              <a:rPr lang="nl-NL" u="sng" dirty="0" smtClean="0"/>
              <a:t>Opkomen voor de rechten van pleegkinderen en pleegouders door beleid kritisch maar opbouwend te volgen.</a:t>
            </a:r>
          </a:p>
          <a:p>
            <a:pPr>
              <a:buNone/>
            </a:pPr>
            <a:r>
              <a:rPr lang="nl-NL" dirty="0" smtClean="0"/>
              <a:t>	We zijn kritisch en opbouwend. We hebben meegedacht over aanbesteding crisis opvang en daarmee de pers gezocht. Hebben bereikt dat medewerkers van Juvent als ze ook pleegkinderen hebben, de pleegzorgmedewerker van een andere gecertificeerde instelling ontvangt, diverse keren zijn de onkosten bijzondere pleegzorg aan de orde geweest, tijdens bijeenkomsten georganiseerd door Pleegoudersupport zijn we kritisch geweest ten aanzien van de opstelling van Juvent, hebben meegeschreven aan de enquête nulmeting Safer Caring, hebben projectleider safer Caring gevraagd ons zaken nader toe te lichten. Ook hebben we het nieuwe pleegoudercontract beoordeeld en besproken.</a:t>
            </a:r>
          </a:p>
        </p:txBody>
      </p:sp>
    </p:spTree>
    <p:extLst>
      <p:ext uri="{BB962C8B-B14F-4D97-AF65-F5344CB8AC3E}">
        <p14:creationId xmlns:p14="http://schemas.microsoft.com/office/powerpoint/2010/main" xmlns="" val="1639903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Welke doelen hebben we behaald en waar werken we nog aan?</a:t>
            </a:r>
            <a:endParaRPr lang="nl-NL" dirty="0"/>
          </a:p>
        </p:txBody>
      </p:sp>
      <p:sp>
        <p:nvSpPr>
          <p:cNvPr id="3" name="Tijdelijke aanduiding voor inhoud 2"/>
          <p:cNvSpPr>
            <a:spLocks noGrp="1"/>
          </p:cNvSpPr>
          <p:nvPr>
            <p:ph idx="1"/>
          </p:nvPr>
        </p:nvSpPr>
        <p:spPr/>
        <p:txBody>
          <a:bodyPr/>
          <a:lstStyle/>
          <a:p>
            <a:pPr>
              <a:buNone/>
            </a:pPr>
            <a:r>
              <a:rPr lang="nl-NL" dirty="0" smtClean="0"/>
              <a:t>8. </a:t>
            </a:r>
            <a:r>
              <a:rPr lang="nl-NL" u="sng" dirty="0" smtClean="0"/>
              <a:t>Onze taken uit de jeugdwet uitvoeren.</a:t>
            </a:r>
          </a:p>
          <a:p>
            <a:pPr>
              <a:buNone/>
            </a:pPr>
            <a:r>
              <a:rPr lang="nl-NL" dirty="0" smtClean="0"/>
              <a:t>	We hebben meegepraat over kwaliteitsdoelstellingen, meegewerkt aan visiedocumenten, meegezocht naar lid raad van toezicht, begrotingen en jaarplannen beoordeeld. We geven gevraagd en ongevraagd advies over Zonnevylle. We zijn kritisch geweest over hoe de crisisopvang in pleegzorg vorm wordt gegeven.   Helaas konden de door ons geplande werkbezoeken aan de diverse betrokken instellingen geen plaatsvinden. Tijdens de corona periode hebben we via Teams onze vergaderingen voortgezet. We hebben 2 keer gesproken met de Raad van Toezicht en 2 keer overleg gevoerd met de Cliëntenraad, daarnaast is er regelmatig contact met de Bestuurder en manager Pleegzorg.</a:t>
            </a:r>
          </a:p>
          <a:p>
            <a:pPr>
              <a:buNone/>
            </a:pPr>
            <a:endParaRPr lang="nl-NL" dirty="0"/>
          </a:p>
        </p:txBody>
      </p:sp>
    </p:spTree>
  </p:cSld>
  <p:clrMapOvr>
    <a:masterClrMapping/>
  </p:clrMapOvr>
</p:sld>
</file>

<file path=ppt/theme/theme1.xml><?xml version="1.0" encoding="utf-8"?>
<a:theme xmlns:a="http://schemas.openxmlformats.org/drawingml/2006/main" name="Condensspoor">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TM04033937[[fn=Condensspoor]]</Template>
  <TotalTime>280</TotalTime>
  <Words>338</Words>
  <Application>Microsoft Office PowerPoint</Application>
  <PresentationFormat>Aangepast</PresentationFormat>
  <Paragraphs>51</Paragraphs>
  <Slides>8</Slides>
  <Notes>0</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Condensspoor</vt:lpstr>
      <vt:lpstr>Jaarverslag Pleegouderraad Juvent</vt:lpstr>
      <vt:lpstr>  wat doen we?  </vt:lpstr>
      <vt:lpstr>  wie zijn wij?  </vt:lpstr>
      <vt:lpstr>Wat waren onze doelen in het 1e jaar?</vt:lpstr>
      <vt:lpstr>Welke doelen hebben we behaald en waar werken we nog aan?</vt:lpstr>
      <vt:lpstr>Welke doelen hebben we behaald en waar werken we nog aan?</vt:lpstr>
      <vt:lpstr>Welke doelen hebben we behaald en waar werken we nog aan? </vt:lpstr>
      <vt:lpstr>Welke doelen hebben we behaald en waar werken we nog aan?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Jaarverslag Pleegouderraad Juvent</dc:title>
  <dc:creator>Betty Lokerse</dc:creator>
  <cp:lastModifiedBy>Richard van Baalen</cp:lastModifiedBy>
  <cp:revision>31</cp:revision>
  <dcterms:created xsi:type="dcterms:W3CDTF">2020-10-19T14:51:51Z</dcterms:created>
  <dcterms:modified xsi:type="dcterms:W3CDTF">2020-11-17T12:11:46Z</dcterms:modified>
</cp:coreProperties>
</file>