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2" r:id="rId3"/>
    <p:sldId id="268" r:id="rId4"/>
    <p:sldId id="260" r:id="rId5"/>
    <p:sldId id="264" r:id="rId6"/>
    <p:sldId id="265" r:id="rId7"/>
    <p:sldId id="267" r:id="rId8"/>
    <p:sldId id="266" r:id="rId9"/>
    <p:sldId id="257" r:id="rId10"/>
    <p:sldId id="259" r:id="rId11"/>
    <p:sldId id="270" r:id="rId12"/>
    <p:sldId id="271" r:id="rId13"/>
    <p:sldId id="269" r:id="rId14"/>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8" d="100"/>
          <a:sy n="108" d="100"/>
        </p:scale>
        <p:origin x="7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049B852-6CD8-4DF6-9735-584506048226}" type="datetimeFigureOut">
              <a:rPr lang="nl-NL" smtClean="0"/>
              <a:t>22-3-2021</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ABC86B6-B260-4FC3-990A-D21131C368F6}" type="slidenum">
              <a:rPr lang="nl-NL" smtClean="0"/>
              <a:t>‹nr.›</a:t>
            </a:fld>
            <a:endParaRPr lang="nl-NL"/>
          </a:p>
        </p:txBody>
      </p:sp>
    </p:spTree>
    <p:extLst>
      <p:ext uri="{BB962C8B-B14F-4D97-AF65-F5344CB8AC3E}">
        <p14:creationId xmlns:p14="http://schemas.microsoft.com/office/powerpoint/2010/main" val="319895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het gesprek benoemen dat we twee kernteams</a:t>
            </a:r>
            <a:r>
              <a:rPr lang="nl-NL" baseline="0" dirty="0"/>
              <a:t> hebben die gezamenlijk thema’s uitwerken zoals triage, ZAG en consultatie.</a:t>
            </a:r>
            <a:endParaRPr lang="nl-NL" dirty="0"/>
          </a:p>
        </p:txBody>
      </p:sp>
      <p:sp>
        <p:nvSpPr>
          <p:cNvPr id="4" name="Tijdelijke aanduiding voor dianummer 3"/>
          <p:cNvSpPr>
            <a:spLocks noGrp="1"/>
          </p:cNvSpPr>
          <p:nvPr>
            <p:ph type="sldNum" sz="quarter" idx="10"/>
          </p:nvPr>
        </p:nvSpPr>
        <p:spPr/>
        <p:txBody>
          <a:bodyPr/>
          <a:lstStyle/>
          <a:p>
            <a:fld id="{CABC86B6-B260-4FC3-990A-D21131C368F6}" type="slidenum">
              <a:rPr lang="nl-NL" smtClean="0"/>
              <a:t>9</a:t>
            </a:fld>
            <a:endParaRPr lang="nl-NL"/>
          </a:p>
        </p:txBody>
      </p:sp>
    </p:spTree>
    <p:extLst>
      <p:ext uri="{BB962C8B-B14F-4D97-AF65-F5344CB8AC3E}">
        <p14:creationId xmlns:p14="http://schemas.microsoft.com/office/powerpoint/2010/main" val="4002568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het gesprek benoemen dat we twee kernteams</a:t>
            </a:r>
            <a:r>
              <a:rPr lang="nl-NL" baseline="0" dirty="0"/>
              <a:t> hebben die gezamenlijk thema’s uitwerken zoals triage, ZAG en consultatie.</a:t>
            </a:r>
            <a:endParaRPr lang="nl-NL" dirty="0"/>
          </a:p>
        </p:txBody>
      </p:sp>
      <p:sp>
        <p:nvSpPr>
          <p:cNvPr id="4" name="Tijdelijke aanduiding voor dianummer 3"/>
          <p:cNvSpPr>
            <a:spLocks noGrp="1"/>
          </p:cNvSpPr>
          <p:nvPr>
            <p:ph type="sldNum" sz="quarter" idx="10"/>
          </p:nvPr>
        </p:nvSpPr>
        <p:spPr/>
        <p:txBody>
          <a:bodyPr/>
          <a:lstStyle/>
          <a:p>
            <a:fld id="{CABC86B6-B260-4FC3-990A-D21131C368F6}" type="slidenum">
              <a:rPr lang="nl-NL" smtClean="0"/>
              <a:t>12</a:t>
            </a:fld>
            <a:endParaRPr lang="nl-NL"/>
          </a:p>
        </p:txBody>
      </p:sp>
    </p:spTree>
    <p:extLst>
      <p:ext uri="{BB962C8B-B14F-4D97-AF65-F5344CB8AC3E}">
        <p14:creationId xmlns:p14="http://schemas.microsoft.com/office/powerpoint/2010/main" val="4267611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5 minuten inloggen/opstarten</a:t>
            </a:r>
          </a:p>
          <a:p>
            <a:r>
              <a:rPr lang="nl-NL" dirty="0"/>
              <a:t>Kort voorstellen</a:t>
            </a:r>
          </a:p>
          <a:p>
            <a:r>
              <a:rPr lang="nl-NL" dirty="0"/>
              <a:t>15 minuten presentatie doorlopen</a:t>
            </a:r>
          </a:p>
          <a:p>
            <a:r>
              <a:rPr lang="nl-NL" dirty="0"/>
              <a:t>35 minuten vragen beantwoorden</a:t>
            </a:r>
          </a:p>
          <a:p>
            <a:r>
              <a:rPr lang="nl-NL" dirty="0"/>
              <a:t>5 minuten afronden overleg. </a:t>
            </a:r>
          </a:p>
          <a:p>
            <a:endParaRPr lang="nl-NL" dirty="0"/>
          </a:p>
        </p:txBody>
      </p:sp>
      <p:sp>
        <p:nvSpPr>
          <p:cNvPr id="4" name="Tijdelijke aanduiding voor dianummer 3"/>
          <p:cNvSpPr>
            <a:spLocks noGrp="1"/>
          </p:cNvSpPr>
          <p:nvPr>
            <p:ph type="sldNum" sz="quarter" idx="5"/>
          </p:nvPr>
        </p:nvSpPr>
        <p:spPr/>
        <p:txBody>
          <a:bodyPr/>
          <a:lstStyle/>
          <a:p>
            <a:fld id="{CABC86B6-B260-4FC3-990A-D21131C368F6}" type="slidenum">
              <a:rPr lang="nl-NL" smtClean="0"/>
              <a:t>13</a:t>
            </a:fld>
            <a:endParaRPr lang="nl-NL"/>
          </a:p>
        </p:txBody>
      </p:sp>
    </p:spTree>
    <p:extLst>
      <p:ext uri="{BB962C8B-B14F-4D97-AF65-F5344CB8AC3E}">
        <p14:creationId xmlns:p14="http://schemas.microsoft.com/office/powerpoint/2010/main" val="1828411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D0351DA7-6113-4413-8DDA-9A10D7B0B737}" type="datetime1">
              <a:rPr lang="nl-NL" smtClean="0"/>
              <a:t>22-3-2021</a:t>
            </a:fld>
            <a:endParaRPr lang="nl-NL"/>
          </a:p>
        </p:txBody>
      </p:sp>
      <p:sp>
        <p:nvSpPr>
          <p:cNvPr id="5" name="Tijdelijke aanduiding voor voettekst 4"/>
          <p:cNvSpPr>
            <a:spLocks noGrp="1"/>
          </p:cNvSpPr>
          <p:nvPr>
            <p:ph type="ftr" sz="quarter" idx="11"/>
          </p:nvPr>
        </p:nvSpPr>
        <p:spPr/>
        <p:txBody>
          <a:bodyPr/>
          <a:lstStyle/>
          <a:p>
            <a:r>
              <a:rPr lang="nl-NL"/>
              <a:t>CONCEPT</a:t>
            </a:r>
          </a:p>
        </p:txBody>
      </p:sp>
      <p:sp>
        <p:nvSpPr>
          <p:cNvPr id="6" name="Tijdelijke aanduiding voor dianummer 5"/>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746585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DB1483B-C501-4528-8868-E744235899A7}" type="datetime1">
              <a:rPr lang="nl-NL" smtClean="0"/>
              <a:t>22-3-2021</a:t>
            </a:fld>
            <a:endParaRPr lang="nl-NL"/>
          </a:p>
        </p:txBody>
      </p:sp>
      <p:sp>
        <p:nvSpPr>
          <p:cNvPr id="5" name="Tijdelijke aanduiding voor voettekst 4"/>
          <p:cNvSpPr>
            <a:spLocks noGrp="1"/>
          </p:cNvSpPr>
          <p:nvPr>
            <p:ph type="ftr" sz="quarter" idx="11"/>
          </p:nvPr>
        </p:nvSpPr>
        <p:spPr/>
        <p:txBody>
          <a:bodyPr/>
          <a:lstStyle/>
          <a:p>
            <a:r>
              <a:rPr lang="nl-NL"/>
              <a:t>CONCEPT</a:t>
            </a:r>
          </a:p>
        </p:txBody>
      </p:sp>
      <p:sp>
        <p:nvSpPr>
          <p:cNvPr id="6" name="Tijdelijke aanduiding voor dianummer 5"/>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991616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3884D6C-D14B-4487-B29B-C89C240C8789}" type="datetime1">
              <a:rPr lang="nl-NL" smtClean="0"/>
              <a:t>22-3-2021</a:t>
            </a:fld>
            <a:endParaRPr lang="nl-NL"/>
          </a:p>
        </p:txBody>
      </p:sp>
      <p:sp>
        <p:nvSpPr>
          <p:cNvPr id="5" name="Tijdelijke aanduiding voor voettekst 4"/>
          <p:cNvSpPr>
            <a:spLocks noGrp="1"/>
          </p:cNvSpPr>
          <p:nvPr>
            <p:ph type="ftr" sz="quarter" idx="11"/>
          </p:nvPr>
        </p:nvSpPr>
        <p:spPr/>
        <p:txBody>
          <a:bodyPr/>
          <a:lstStyle/>
          <a:p>
            <a:r>
              <a:rPr lang="nl-NL"/>
              <a:t>CONCEPT</a:t>
            </a:r>
          </a:p>
        </p:txBody>
      </p:sp>
      <p:sp>
        <p:nvSpPr>
          <p:cNvPr id="6" name="Tijdelijke aanduiding voor dianummer 5"/>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670669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D9B22C3-E7A6-48E8-82B2-DA407084C325}" type="datetime1">
              <a:rPr lang="nl-NL" smtClean="0"/>
              <a:t>22-3-2021</a:t>
            </a:fld>
            <a:endParaRPr lang="nl-NL"/>
          </a:p>
        </p:txBody>
      </p:sp>
      <p:sp>
        <p:nvSpPr>
          <p:cNvPr id="5" name="Tijdelijke aanduiding voor voettekst 4"/>
          <p:cNvSpPr>
            <a:spLocks noGrp="1"/>
          </p:cNvSpPr>
          <p:nvPr>
            <p:ph type="ftr" sz="quarter" idx="11"/>
          </p:nvPr>
        </p:nvSpPr>
        <p:spPr/>
        <p:txBody>
          <a:bodyPr/>
          <a:lstStyle/>
          <a:p>
            <a:r>
              <a:rPr lang="nl-NL"/>
              <a:t>CONCEPT</a:t>
            </a:r>
          </a:p>
        </p:txBody>
      </p:sp>
      <p:sp>
        <p:nvSpPr>
          <p:cNvPr id="6" name="Tijdelijke aanduiding voor dianummer 5"/>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341689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E3E0B84B-BD84-443D-A976-8BBF0A3CF075}" type="datetime1">
              <a:rPr lang="nl-NL" smtClean="0"/>
              <a:t>22-3-2021</a:t>
            </a:fld>
            <a:endParaRPr lang="nl-NL"/>
          </a:p>
        </p:txBody>
      </p:sp>
      <p:sp>
        <p:nvSpPr>
          <p:cNvPr id="5" name="Tijdelijke aanduiding voor voettekst 4"/>
          <p:cNvSpPr>
            <a:spLocks noGrp="1"/>
          </p:cNvSpPr>
          <p:nvPr>
            <p:ph type="ftr" sz="quarter" idx="11"/>
          </p:nvPr>
        </p:nvSpPr>
        <p:spPr/>
        <p:txBody>
          <a:bodyPr/>
          <a:lstStyle/>
          <a:p>
            <a:r>
              <a:rPr lang="nl-NL"/>
              <a:t>CONCEPT</a:t>
            </a:r>
          </a:p>
        </p:txBody>
      </p:sp>
      <p:sp>
        <p:nvSpPr>
          <p:cNvPr id="6" name="Tijdelijke aanduiding voor dianummer 5"/>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2346000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1F5F8CC8-B5FE-41D4-89E5-0A9DCE55A5E0}" type="datetime1">
              <a:rPr lang="nl-NL" smtClean="0"/>
              <a:t>22-3-2021</a:t>
            </a:fld>
            <a:endParaRPr lang="nl-NL"/>
          </a:p>
        </p:txBody>
      </p:sp>
      <p:sp>
        <p:nvSpPr>
          <p:cNvPr id="6" name="Tijdelijke aanduiding voor voettekst 5"/>
          <p:cNvSpPr>
            <a:spLocks noGrp="1"/>
          </p:cNvSpPr>
          <p:nvPr>
            <p:ph type="ftr" sz="quarter" idx="11"/>
          </p:nvPr>
        </p:nvSpPr>
        <p:spPr/>
        <p:txBody>
          <a:bodyPr/>
          <a:lstStyle/>
          <a:p>
            <a:r>
              <a:rPr lang="nl-NL"/>
              <a:t>CONCEPT</a:t>
            </a:r>
          </a:p>
        </p:txBody>
      </p:sp>
      <p:sp>
        <p:nvSpPr>
          <p:cNvPr id="7" name="Tijdelijke aanduiding voor dianummer 6"/>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3764656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F8933E2F-7696-45E4-95D8-F49BF8A0021A}" type="datetime1">
              <a:rPr lang="nl-NL" smtClean="0"/>
              <a:t>22-3-2021</a:t>
            </a:fld>
            <a:endParaRPr lang="nl-NL"/>
          </a:p>
        </p:txBody>
      </p:sp>
      <p:sp>
        <p:nvSpPr>
          <p:cNvPr id="8" name="Tijdelijke aanduiding voor voettekst 7"/>
          <p:cNvSpPr>
            <a:spLocks noGrp="1"/>
          </p:cNvSpPr>
          <p:nvPr>
            <p:ph type="ftr" sz="quarter" idx="11"/>
          </p:nvPr>
        </p:nvSpPr>
        <p:spPr/>
        <p:txBody>
          <a:bodyPr/>
          <a:lstStyle/>
          <a:p>
            <a:r>
              <a:rPr lang="nl-NL"/>
              <a:t>CONCEPT</a:t>
            </a:r>
          </a:p>
        </p:txBody>
      </p:sp>
      <p:sp>
        <p:nvSpPr>
          <p:cNvPr id="9" name="Tijdelijke aanduiding voor dianummer 8"/>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650611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3E6757C-58AA-439B-8217-C9C545F9DBFB}" type="datetime1">
              <a:rPr lang="nl-NL" smtClean="0"/>
              <a:t>22-3-2021</a:t>
            </a:fld>
            <a:endParaRPr lang="nl-NL"/>
          </a:p>
        </p:txBody>
      </p:sp>
      <p:sp>
        <p:nvSpPr>
          <p:cNvPr id="4" name="Tijdelijke aanduiding voor voettekst 3"/>
          <p:cNvSpPr>
            <a:spLocks noGrp="1"/>
          </p:cNvSpPr>
          <p:nvPr>
            <p:ph type="ftr" sz="quarter" idx="11"/>
          </p:nvPr>
        </p:nvSpPr>
        <p:spPr/>
        <p:txBody>
          <a:bodyPr/>
          <a:lstStyle/>
          <a:p>
            <a:r>
              <a:rPr lang="nl-NL"/>
              <a:t>CONCEPT</a:t>
            </a:r>
          </a:p>
        </p:txBody>
      </p:sp>
      <p:sp>
        <p:nvSpPr>
          <p:cNvPr id="5" name="Tijdelijke aanduiding voor dianummer 4"/>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3799830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04B7492-0D00-4D92-BA91-B6EDF1D8499E}" type="datetime1">
              <a:rPr lang="nl-NL" smtClean="0"/>
              <a:t>22-3-2021</a:t>
            </a:fld>
            <a:endParaRPr lang="nl-NL"/>
          </a:p>
        </p:txBody>
      </p:sp>
      <p:sp>
        <p:nvSpPr>
          <p:cNvPr id="3" name="Tijdelijke aanduiding voor voettekst 2"/>
          <p:cNvSpPr>
            <a:spLocks noGrp="1"/>
          </p:cNvSpPr>
          <p:nvPr>
            <p:ph type="ftr" sz="quarter" idx="11"/>
          </p:nvPr>
        </p:nvSpPr>
        <p:spPr/>
        <p:txBody>
          <a:bodyPr/>
          <a:lstStyle/>
          <a:p>
            <a:r>
              <a:rPr lang="nl-NL"/>
              <a:t>CONCEPT</a:t>
            </a:r>
          </a:p>
        </p:txBody>
      </p:sp>
      <p:sp>
        <p:nvSpPr>
          <p:cNvPr id="4" name="Tijdelijke aanduiding voor dianummer 3"/>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1251554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EF0A362F-7ED4-4EA0-A986-07922E8FB7B1}" type="datetime1">
              <a:rPr lang="nl-NL" smtClean="0"/>
              <a:t>22-3-2021</a:t>
            </a:fld>
            <a:endParaRPr lang="nl-NL"/>
          </a:p>
        </p:txBody>
      </p:sp>
      <p:sp>
        <p:nvSpPr>
          <p:cNvPr id="6" name="Tijdelijke aanduiding voor voettekst 5"/>
          <p:cNvSpPr>
            <a:spLocks noGrp="1"/>
          </p:cNvSpPr>
          <p:nvPr>
            <p:ph type="ftr" sz="quarter" idx="11"/>
          </p:nvPr>
        </p:nvSpPr>
        <p:spPr/>
        <p:txBody>
          <a:bodyPr/>
          <a:lstStyle/>
          <a:p>
            <a:r>
              <a:rPr lang="nl-NL"/>
              <a:t>CONCEPT</a:t>
            </a:r>
          </a:p>
        </p:txBody>
      </p:sp>
      <p:sp>
        <p:nvSpPr>
          <p:cNvPr id="7" name="Tijdelijke aanduiding voor dianummer 6"/>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90030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0F54F83-D058-4F1A-A86C-528C3BC88899}" type="datetime1">
              <a:rPr lang="nl-NL" smtClean="0"/>
              <a:t>22-3-2021</a:t>
            </a:fld>
            <a:endParaRPr lang="nl-NL"/>
          </a:p>
        </p:txBody>
      </p:sp>
      <p:sp>
        <p:nvSpPr>
          <p:cNvPr id="6" name="Tijdelijke aanduiding voor voettekst 5"/>
          <p:cNvSpPr>
            <a:spLocks noGrp="1"/>
          </p:cNvSpPr>
          <p:nvPr>
            <p:ph type="ftr" sz="quarter" idx="11"/>
          </p:nvPr>
        </p:nvSpPr>
        <p:spPr/>
        <p:txBody>
          <a:bodyPr/>
          <a:lstStyle/>
          <a:p>
            <a:r>
              <a:rPr lang="nl-NL"/>
              <a:t>CONCEPT</a:t>
            </a:r>
          </a:p>
        </p:txBody>
      </p:sp>
      <p:sp>
        <p:nvSpPr>
          <p:cNvPr id="7" name="Tijdelijke aanduiding voor dianummer 6"/>
          <p:cNvSpPr>
            <a:spLocks noGrp="1"/>
          </p:cNvSpPr>
          <p:nvPr>
            <p:ph type="sldNum" sz="quarter" idx="12"/>
          </p:nvPr>
        </p:nvSpPr>
        <p:spPr/>
        <p:txBody>
          <a:bodyPr/>
          <a:lstStyle/>
          <a:p>
            <a:fld id="{59E4ADD0-851E-4A89-A774-0A74BC4BBBD0}" type="slidenum">
              <a:rPr lang="nl-NL" smtClean="0"/>
              <a:t>‹nr.›</a:t>
            </a:fld>
            <a:endParaRPr lang="nl-NL"/>
          </a:p>
        </p:txBody>
      </p:sp>
    </p:spTree>
    <p:extLst>
      <p:ext uri="{BB962C8B-B14F-4D97-AF65-F5344CB8AC3E}">
        <p14:creationId xmlns:p14="http://schemas.microsoft.com/office/powerpoint/2010/main" val="1761986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DE707-8FE8-4732-AE25-5079B2175890}" type="datetime1">
              <a:rPr lang="nl-NL" smtClean="0"/>
              <a:t>22-3-2021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CONCEPT</a:t>
            </a: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4ADD0-851E-4A89-A774-0A74BC4BBBD0}" type="slidenum">
              <a:rPr lang="nl-NL" smtClean="0"/>
              <a:t>‹nr.›</a:t>
            </a:fld>
            <a:endParaRPr lang="nl-NL"/>
          </a:p>
        </p:txBody>
      </p:sp>
    </p:spTree>
    <p:extLst>
      <p:ext uri="{BB962C8B-B14F-4D97-AF65-F5344CB8AC3E}">
        <p14:creationId xmlns:p14="http://schemas.microsoft.com/office/powerpoint/2010/main" val="1964989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674280"/>
            <a:ext cx="9144000" cy="2387600"/>
          </a:xfrm>
        </p:spPr>
        <p:txBody>
          <a:bodyPr>
            <a:normAutofit fontScale="90000"/>
          </a:bodyPr>
          <a:lstStyle/>
          <a:p>
            <a:r>
              <a:rPr lang="nl-NL" dirty="0">
                <a:solidFill>
                  <a:srgbClr val="0099CC"/>
                </a:solidFill>
                <a:effectLst>
                  <a:outerShdw blurRad="38100" dist="38100" dir="2700000" algn="tl">
                    <a:srgbClr val="CC0066">
                      <a:alpha val="42745"/>
                    </a:srgbClr>
                  </a:outerShdw>
                </a:effectLst>
              </a:rPr>
              <a:t>Crisishulp Jeugd Zeeland </a:t>
            </a:r>
            <a:br>
              <a:rPr lang="nl-NL" dirty="0">
                <a:solidFill>
                  <a:srgbClr val="0099CC"/>
                </a:solidFill>
                <a:effectLst>
                  <a:outerShdw blurRad="38100" dist="38100" dir="2700000" algn="tl">
                    <a:srgbClr val="CC0066">
                      <a:alpha val="42745"/>
                    </a:srgbClr>
                  </a:outerShdw>
                </a:effectLst>
              </a:rPr>
            </a:br>
            <a:r>
              <a:rPr lang="nl-NL" dirty="0">
                <a:solidFill>
                  <a:srgbClr val="0099CC"/>
                </a:solidFill>
                <a:effectLst>
                  <a:outerShdw blurRad="38100" dist="38100" dir="2700000" algn="tl">
                    <a:srgbClr val="CC0066">
                      <a:alpha val="42745"/>
                    </a:srgbClr>
                  </a:outerShdw>
                </a:effectLst>
              </a:rPr>
              <a:t>2021-2023</a:t>
            </a:r>
            <a:br>
              <a:rPr lang="nl-NL" dirty="0"/>
            </a:br>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63811" y="4510830"/>
            <a:ext cx="2057400" cy="791307"/>
          </a:xfrm>
          <a:prstGeom prst="rect">
            <a:avLst/>
          </a:prstGeom>
        </p:spPr>
      </p:pic>
      <p:sp>
        <p:nvSpPr>
          <p:cNvPr id="5" name="AutoShape 2" descr="Juvent - Jeugd en opvoedhulp Zeeland - Dn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4" descr="Juvent - Jeugd en opvoedhulp Zeeland - Dn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8" name="Tijdelijke aanduiding voor dianummer 7">
            <a:extLst>
              <a:ext uri="{FF2B5EF4-FFF2-40B4-BE49-F238E27FC236}">
                <a16:creationId xmlns:a16="http://schemas.microsoft.com/office/drawing/2014/main" id="{BC4E6B4E-28C9-4A38-ACB9-F01363CCCEDF}"/>
              </a:ext>
            </a:extLst>
          </p:cNvPr>
          <p:cNvSpPr>
            <a:spLocks noGrp="1"/>
          </p:cNvSpPr>
          <p:nvPr>
            <p:ph type="sldNum" sz="quarter" idx="12"/>
          </p:nvPr>
        </p:nvSpPr>
        <p:spPr/>
        <p:txBody>
          <a:bodyPr/>
          <a:lstStyle/>
          <a:p>
            <a:fld id="{59E4ADD0-851E-4A89-A774-0A74BC4BBBD0}" type="slidenum">
              <a:rPr lang="nl-NL" smtClean="0"/>
              <a:t>1</a:t>
            </a:fld>
            <a:endParaRPr lang="nl-NL"/>
          </a:p>
        </p:txBody>
      </p:sp>
      <p:sp>
        <p:nvSpPr>
          <p:cNvPr id="10" name="Tijdelijke aanduiding voor voettekst 9">
            <a:extLst>
              <a:ext uri="{FF2B5EF4-FFF2-40B4-BE49-F238E27FC236}">
                <a16:creationId xmlns:a16="http://schemas.microsoft.com/office/drawing/2014/main" id="{D92BBD87-FAF6-423C-A8F4-28E827498A12}"/>
              </a:ext>
            </a:extLst>
          </p:cNvPr>
          <p:cNvSpPr>
            <a:spLocks noGrp="1"/>
          </p:cNvSpPr>
          <p:nvPr>
            <p:ph type="ftr" sz="quarter" idx="11"/>
          </p:nvPr>
        </p:nvSpPr>
        <p:spPr/>
        <p:txBody>
          <a:bodyPr/>
          <a:lstStyle/>
          <a:p>
            <a:endParaRPr lang="nl-NL" sz="1400" dirty="0"/>
          </a:p>
        </p:txBody>
      </p:sp>
      <p:pic>
        <p:nvPicPr>
          <p:cNvPr id="7" name="Afbeelding 6" descr="Afbeelding met tekst, illustratie&#10;&#10;Automatisch gegenereerde beschrijving">
            <a:extLst>
              <a:ext uri="{FF2B5EF4-FFF2-40B4-BE49-F238E27FC236}">
                <a16:creationId xmlns:a16="http://schemas.microsoft.com/office/drawing/2014/main" id="{ACD9B2FE-F4E4-46BB-BCA7-F66B73BA93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48016" y="4667142"/>
            <a:ext cx="2151195" cy="478684"/>
          </a:xfrm>
          <a:prstGeom prst="rect">
            <a:avLst/>
          </a:prstGeom>
        </p:spPr>
      </p:pic>
      <p:sp>
        <p:nvSpPr>
          <p:cNvPr id="3" name="Tekstvak 2">
            <a:extLst>
              <a:ext uri="{FF2B5EF4-FFF2-40B4-BE49-F238E27FC236}">
                <a16:creationId xmlns:a16="http://schemas.microsoft.com/office/drawing/2014/main" id="{3AAEBDE7-A637-4066-9E40-BC64A0E5389A}"/>
              </a:ext>
            </a:extLst>
          </p:cNvPr>
          <p:cNvSpPr txBox="1"/>
          <p:nvPr/>
        </p:nvSpPr>
        <p:spPr>
          <a:xfrm>
            <a:off x="3326527" y="5751087"/>
            <a:ext cx="5594684" cy="369332"/>
          </a:xfrm>
          <a:prstGeom prst="rect">
            <a:avLst/>
          </a:prstGeom>
          <a:noFill/>
        </p:spPr>
        <p:txBody>
          <a:bodyPr wrap="square" rtlCol="0">
            <a:spAutoFit/>
          </a:bodyPr>
          <a:lstStyle/>
          <a:p>
            <a:r>
              <a:rPr lang="nl-NL"/>
              <a:t>Juvent werkt in de crisishulp samen met Incluzo en ZiLT.</a:t>
            </a:r>
          </a:p>
        </p:txBody>
      </p:sp>
    </p:spTree>
    <p:extLst>
      <p:ext uri="{BB962C8B-B14F-4D97-AF65-F5344CB8AC3E}">
        <p14:creationId xmlns:p14="http://schemas.microsoft.com/office/powerpoint/2010/main" val="1400774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rgbClr val="0099CC"/>
                </a:solidFill>
                <a:effectLst>
                  <a:outerShdw blurRad="38100" dist="38100" dir="2700000" algn="tl">
                    <a:srgbClr val="CC0066">
                      <a:alpha val="43000"/>
                    </a:srgbClr>
                  </a:outerShdw>
                </a:effectLst>
              </a:rPr>
              <a:t>Verwachtingen naar betrokkenen  -  1/2</a:t>
            </a:r>
          </a:p>
        </p:txBody>
      </p:sp>
      <p:sp>
        <p:nvSpPr>
          <p:cNvPr id="3" name="Tijdelijke aanduiding voor inhoud 2"/>
          <p:cNvSpPr>
            <a:spLocks noGrp="1"/>
          </p:cNvSpPr>
          <p:nvPr>
            <p:ph idx="1"/>
          </p:nvPr>
        </p:nvSpPr>
        <p:spPr>
          <a:xfrm>
            <a:off x="838200" y="1496981"/>
            <a:ext cx="10515600" cy="4700588"/>
          </a:xfrm>
        </p:spPr>
        <p:txBody>
          <a:bodyPr>
            <a:normAutofit fontScale="25000" lnSpcReduction="20000"/>
          </a:bodyPr>
          <a:lstStyle/>
          <a:p>
            <a:r>
              <a:rPr lang="nl-NL" sz="8000" dirty="0"/>
              <a:t>Onze gezamenlijke uitdaging ligt in het voorkomen van crisissen! </a:t>
            </a:r>
          </a:p>
          <a:p>
            <a:r>
              <a:rPr lang="nl-NL" sz="8000" dirty="0"/>
              <a:t>Neem tijdig contact op voor advies of ondersteuning wanneer een spoed- of crisissituatie dreigt te ontstaan.</a:t>
            </a:r>
          </a:p>
          <a:p>
            <a:pPr marL="0" indent="0">
              <a:buNone/>
            </a:pPr>
            <a:endParaRPr lang="nl-NL" sz="8000" dirty="0"/>
          </a:p>
          <a:p>
            <a:pPr marL="0" indent="0">
              <a:buNone/>
            </a:pPr>
            <a:r>
              <a:rPr lang="nl-NL" sz="8000" u="sng" dirty="0"/>
              <a:t>Gemeenten</a:t>
            </a:r>
          </a:p>
          <a:p>
            <a:r>
              <a:rPr lang="nl-NL" sz="8000" dirty="0"/>
              <a:t>Onderschrijven en gezamenlijk uitvoeren van de nieuwe werkwijze, handelen naar de afspraken zoals gemaakt tussen Inkooporganisatie en Juvent &amp; Emergis;</a:t>
            </a:r>
          </a:p>
          <a:p>
            <a:r>
              <a:rPr lang="nl-NL" sz="8000" dirty="0"/>
              <a:t>Vanuit verantwoordelijke gemeente, aanwezigheid en gesprekspartner zijn in het ZAG (regel dit praktisch binnen de gemeente om te voorkomen dat een uitnodiging in een mailbox ongelezen blijft);</a:t>
            </a:r>
          </a:p>
          <a:p>
            <a:r>
              <a:rPr lang="nl-NL" sz="8000" dirty="0"/>
              <a:t>Een ZAG is ook op vrijdagmiddag;</a:t>
            </a:r>
          </a:p>
          <a:p>
            <a:r>
              <a:rPr lang="nl-NL" sz="8000" dirty="0"/>
              <a:t>Bereid zijn om gezamenlijk te evalueren op casusniveau;</a:t>
            </a:r>
          </a:p>
          <a:p>
            <a:r>
              <a:rPr lang="nl-NL" sz="8000" dirty="0"/>
              <a:t>Faciliteren van een doorbraak bij een crisis;</a:t>
            </a:r>
          </a:p>
          <a:p>
            <a:r>
              <a:rPr lang="nl-NL" sz="8000" dirty="0"/>
              <a:t>Vervullen van een rol bij realiseren van vervolghulp: tijdig afkomen beschikking (geen beschikking is geen hulp) en bemiddelen in wachttijd;</a:t>
            </a:r>
          </a:p>
          <a:p>
            <a:endParaRPr lang="nl-NL" dirty="0"/>
          </a:p>
          <a:p>
            <a:endParaRPr lang="nl-NL" dirty="0"/>
          </a:p>
        </p:txBody>
      </p:sp>
      <p:sp>
        <p:nvSpPr>
          <p:cNvPr id="4" name="Tijdelijke aanduiding voor dianummer 3">
            <a:extLst>
              <a:ext uri="{FF2B5EF4-FFF2-40B4-BE49-F238E27FC236}">
                <a16:creationId xmlns:a16="http://schemas.microsoft.com/office/drawing/2014/main" id="{B5BBA526-1D41-4ADA-AC07-F1AF4E3214AB}"/>
              </a:ext>
            </a:extLst>
          </p:cNvPr>
          <p:cNvSpPr>
            <a:spLocks noGrp="1"/>
          </p:cNvSpPr>
          <p:nvPr>
            <p:ph type="sldNum" sz="quarter" idx="12"/>
          </p:nvPr>
        </p:nvSpPr>
        <p:spPr/>
        <p:txBody>
          <a:bodyPr/>
          <a:lstStyle/>
          <a:p>
            <a:fld id="{59E4ADD0-851E-4A89-A774-0A74BC4BBBD0}" type="slidenum">
              <a:rPr lang="nl-NL" smtClean="0"/>
              <a:t>10</a:t>
            </a:fld>
            <a:endParaRPr lang="nl-NL" dirty="0"/>
          </a:p>
        </p:txBody>
      </p:sp>
      <p:sp>
        <p:nvSpPr>
          <p:cNvPr id="5" name="Tijdelijke aanduiding voor voettekst 4">
            <a:extLst>
              <a:ext uri="{FF2B5EF4-FFF2-40B4-BE49-F238E27FC236}">
                <a16:creationId xmlns:a16="http://schemas.microsoft.com/office/drawing/2014/main" id="{0BB78D77-34DC-4869-953A-274D5CC31CD8}"/>
              </a:ext>
            </a:extLst>
          </p:cNvPr>
          <p:cNvSpPr>
            <a:spLocks noGrp="1"/>
          </p:cNvSpPr>
          <p:nvPr>
            <p:ph type="ftr" sz="quarter" idx="11"/>
          </p:nvPr>
        </p:nvSpPr>
        <p:spPr/>
        <p:txBody>
          <a:bodyPr/>
          <a:lstStyle/>
          <a:p>
            <a:endParaRPr lang="nl-NL" dirty="0"/>
          </a:p>
        </p:txBody>
      </p:sp>
      <p:pic>
        <p:nvPicPr>
          <p:cNvPr id="9" name="Afbeelding 8" descr="Afbeelding met tekst, illustratie&#10;&#10;Automatisch gegenereerde beschrijving">
            <a:extLst>
              <a:ext uri="{FF2B5EF4-FFF2-40B4-BE49-F238E27FC236}">
                <a16:creationId xmlns:a16="http://schemas.microsoft.com/office/drawing/2014/main" id="{50BD20A5-834A-486C-ABD0-1E1D57EE1F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0" name="Afbeelding 9">
            <a:extLst>
              <a:ext uri="{FF2B5EF4-FFF2-40B4-BE49-F238E27FC236}">
                <a16:creationId xmlns:a16="http://schemas.microsoft.com/office/drawing/2014/main" id="{166B85AF-5FFB-4BDF-A5E9-8561A75FF7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1582702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13234F-886B-46D4-BE53-85666C4AA3A3}"/>
              </a:ext>
            </a:extLst>
          </p:cNvPr>
          <p:cNvSpPr>
            <a:spLocks noGrp="1"/>
          </p:cNvSpPr>
          <p:nvPr>
            <p:ph type="title"/>
          </p:nvPr>
        </p:nvSpPr>
        <p:spPr>
          <a:xfrm>
            <a:off x="838200" y="217487"/>
            <a:ext cx="10515600" cy="1325563"/>
          </a:xfrm>
        </p:spPr>
        <p:txBody>
          <a:bodyPr>
            <a:normAutofit/>
          </a:bodyPr>
          <a:lstStyle/>
          <a:p>
            <a:r>
              <a:rPr lang="nl-NL" sz="4000" dirty="0">
                <a:solidFill>
                  <a:srgbClr val="0099CC"/>
                </a:solidFill>
                <a:effectLst>
                  <a:outerShdw blurRad="38100" dist="38100" dir="2700000" algn="tl">
                    <a:srgbClr val="CC0066">
                      <a:alpha val="43000"/>
                    </a:srgbClr>
                  </a:outerShdw>
                </a:effectLst>
              </a:rPr>
              <a:t>Verwachtingen naar betrokkenen  -  2/2</a:t>
            </a:r>
          </a:p>
        </p:txBody>
      </p:sp>
      <p:sp>
        <p:nvSpPr>
          <p:cNvPr id="3" name="Tijdelijke aanduiding voor inhoud 2">
            <a:extLst>
              <a:ext uri="{FF2B5EF4-FFF2-40B4-BE49-F238E27FC236}">
                <a16:creationId xmlns:a16="http://schemas.microsoft.com/office/drawing/2014/main" id="{F41AE31A-B019-4976-95EA-8102478BAE9B}"/>
              </a:ext>
            </a:extLst>
          </p:cNvPr>
          <p:cNvSpPr>
            <a:spLocks noGrp="1"/>
          </p:cNvSpPr>
          <p:nvPr>
            <p:ph idx="1"/>
          </p:nvPr>
        </p:nvSpPr>
        <p:spPr>
          <a:xfrm>
            <a:off x="838200" y="1453357"/>
            <a:ext cx="10515600" cy="4633914"/>
          </a:xfrm>
        </p:spPr>
        <p:txBody>
          <a:bodyPr>
            <a:normAutofit fontScale="77500" lnSpcReduction="20000"/>
          </a:bodyPr>
          <a:lstStyle/>
          <a:p>
            <a:pPr marL="0" indent="0">
              <a:buNone/>
            </a:pPr>
            <a:r>
              <a:rPr lang="nl-NL" sz="2600" u="sng" dirty="0"/>
              <a:t>Ouders/jeugdige</a:t>
            </a:r>
          </a:p>
          <a:p>
            <a:r>
              <a:rPr lang="nl-NL" sz="2600" dirty="0"/>
              <a:t>Zijn bereid (ook in tijd) om mee te werken aan de crisishulp;</a:t>
            </a:r>
          </a:p>
          <a:p>
            <a:r>
              <a:rPr lang="nl-NL" sz="2600" dirty="0"/>
              <a:t>Nemen deel aan het ZAG;</a:t>
            </a:r>
          </a:p>
          <a:p>
            <a:r>
              <a:rPr lang="nl-NL" sz="2600" dirty="0"/>
              <a:t>Werken aan doelen en komen (</a:t>
            </a:r>
            <a:r>
              <a:rPr lang="nl-NL" sz="2600" dirty="0" err="1"/>
              <a:t>veiligheids</a:t>
            </a:r>
            <a:r>
              <a:rPr lang="nl-NL" sz="2600" dirty="0"/>
              <a:t>)afspraken na die tijdens triage en ZAG gemaakt zijn.</a:t>
            </a:r>
          </a:p>
          <a:p>
            <a:pPr marL="457200" lvl="1" indent="0">
              <a:buNone/>
            </a:pPr>
            <a:endParaRPr lang="nl-NL" sz="2600" dirty="0"/>
          </a:p>
          <a:p>
            <a:pPr marL="0" indent="0">
              <a:buNone/>
            </a:pPr>
            <a:r>
              <a:rPr lang="nl-NL" sz="2600" u="sng" dirty="0"/>
              <a:t>Verwijzers</a:t>
            </a:r>
            <a:r>
              <a:rPr lang="nl-NL" sz="2600" dirty="0"/>
              <a:t> (G.I., Veilig Thuis, politie, gemeentelijke toegang, huisarts, jeugdhulpaanbieder)</a:t>
            </a:r>
          </a:p>
          <a:p>
            <a:r>
              <a:rPr lang="nl-NL" sz="2600" dirty="0"/>
              <a:t>Aanwezigheid bij de triage in het gezin is zeer wenselijk;</a:t>
            </a:r>
          </a:p>
          <a:p>
            <a:r>
              <a:rPr lang="nl-NL" sz="2600" dirty="0"/>
              <a:t>Zijn aanwezig en gesprekspartner in het ZAG en zijn bereid om te evalueren op casusniveau;</a:t>
            </a:r>
          </a:p>
          <a:p>
            <a:r>
              <a:rPr lang="nl-NL" sz="2600" dirty="0"/>
              <a:t>Een ZAG is ook op vrijdagmiddag;</a:t>
            </a:r>
          </a:p>
          <a:p>
            <a:r>
              <a:rPr lang="nl-NL" sz="2600" dirty="0"/>
              <a:t>Zijn verantwoordelijk voor de zorg na de crisishulp (jeugdhulpaanbieders).</a:t>
            </a:r>
          </a:p>
          <a:p>
            <a:pPr marL="457200" lvl="1" indent="0">
              <a:buNone/>
            </a:pPr>
            <a:endParaRPr lang="nl-NL" sz="2600" i="1" dirty="0"/>
          </a:p>
          <a:p>
            <a:pPr marL="0" indent="0">
              <a:buNone/>
            </a:pPr>
            <a:r>
              <a:rPr lang="nl-NL" sz="2600" u="sng" dirty="0"/>
              <a:t>Jeugdhulpaanbieders</a:t>
            </a:r>
          </a:p>
          <a:p>
            <a:r>
              <a:rPr lang="nl-NL" sz="2600" dirty="0"/>
              <a:t>Zijn gesprekspartner in het ZAG en zijn bereid om te evalueren op casusniveau;</a:t>
            </a:r>
          </a:p>
          <a:p>
            <a:r>
              <a:rPr lang="nl-NL" sz="2600" dirty="0"/>
              <a:t>Rol bij tijdig realiseren vervolghulp (voorrang).</a:t>
            </a:r>
          </a:p>
          <a:p>
            <a:pPr lvl="1"/>
            <a:endParaRPr lang="nl-NL" sz="2200" i="1" dirty="0"/>
          </a:p>
          <a:p>
            <a:endParaRPr lang="nl-NL" dirty="0"/>
          </a:p>
        </p:txBody>
      </p:sp>
      <p:sp>
        <p:nvSpPr>
          <p:cNvPr id="4" name="Tijdelijke aanduiding voor dianummer 3">
            <a:extLst>
              <a:ext uri="{FF2B5EF4-FFF2-40B4-BE49-F238E27FC236}">
                <a16:creationId xmlns:a16="http://schemas.microsoft.com/office/drawing/2014/main" id="{A5C2A9AA-5E7D-4B9B-AAC5-406E5E4BA1D9}"/>
              </a:ext>
            </a:extLst>
          </p:cNvPr>
          <p:cNvSpPr>
            <a:spLocks noGrp="1"/>
          </p:cNvSpPr>
          <p:nvPr>
            <p:ph type="sldNum" sz="quarter" idx="12"/>
          </p:nvPr>
        </p:nvSpPr>
        <p:spPr/>
        <p:txBody>
          <a:bodyPr/>
          <a:lstStyle/>
          <a:p>
            <a:fld id="{59E4ADD0-851E-4A89-A774-0A74BC4BBBD0}" type="slidenum">
              <a:rPr lang="nl-NL" smtClean="0"/>
              <a:t>11</a:t>
            </a:fld>
            <a:endParaRPr lang="nl-NL"/>
          </a:p>
        </p:txBody>
      </p:sp>
      <p:sp>
        <p:nvSpPr>
          <p:cNvPr id="5" name="Tijdelijke aanduiding voor voettekst 4">
            <a:extLst>
              <a:ext uri="{FF2B5EF4-FFF2-40B4-BE49-F238E27FC236}">
                <a16:creationId xmlns:a16="http://schemas.microsoft.com/office/drawing/2014/main" id="{E0CE7164-6243-4F5A-87D7-7670FB99C67E}"/>
              </a:ext>
            </a:extLst>
          </p:cNvPr>
          <p:cNvSpPr>
            <a:spLocks noGrp="1"/>
          </p:cNvSpPr>
          <p:nvPr>
            <p:ph type="ftr" sz="quarter" idx="11"/>
          </p:nvPr>
        </p:nvSpPr>
        <p:spPr/>
        <p:txBody>
          <a:bodyPr/>
          <a:lstStyle/>
          <a:p>
            <a:endParaRPr lang="nl-NL" dirty="0"/>
          </a:p>
        </p:txBody>
      </p:sp>
      <p:pic>
        <p:nvPicPr>
          <p:cNvPr id="9" name="Afbeelding 8" descr="Afbeelding met tekst, illustratie&#10;&#10;Automatisch gegenereerde beschrijving">
            <a:extLst>
              <a:ext uri="{FF2B5EF4-FFF2-40B4-BE49-F238E27FC236}">
                <a16:creationId xmlns:a16="http://schemas.microsoft.com/office/drawing/2014/main" id="{47436724-561B-476E-A48B-18A0AF625E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0" name="Afbeelding 9">
            <a:extLst>
              <a:ext uri="{FF2B5EF4-FFF2-40B4-BE49-F238E27FC236}">
                <a16:creationId xmlns:a16="http://schemas.microsoft.com/office/drawing/2014/main" id="{F78040B7-AE01-4161-A19B-C47EFE00B8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151132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rgbClr val="0099CC"/>
                </a:solidFill>
                <a:effectLst>
                  <a:outerShdw blurRad="38100" dist="38100" dir="2700000" algn="tl">
                    <a:srgbClr val="CC0066">
                      <a:alpha val="43000"/>
                    </a:srgbClr>
                  </a:outerShdw>
                </a:effectLst>
              </a:rPr>
              <a:t>Aanspreekpunten en evaluatie</a:t>
            </a:r>
          </a:p>
        </p:txBody>
      </p:sp>
      <p:sp>
        <p:nvSpPr>
          <p:cNvPr id="3" name="Tijdelijke aanduiding voor inhoud 2"/>
          <p:cNvSpPr>
            <a:spLocks noGrp="1"/>
          </p:cNvSpPr>
          <p:nvPr>
            <p:ph idx="1"/>
          </p:nvPr>
        </p:nvSpPr>
        <p:spPr>
          <a:xfrm>
            <a:off x="838200" y="1634764"/>
            <a:ext cx="10515600" cy="4351338"/>
          </a:xfrm>
        </p:spPr>
        <p:txBody>
          <a:bodyPr>
            <a:normAutofit lnSpcReduction="10000"/>
          </a:bodyPr>
          <a:lstStyle/>
          <a:p>
            <a:pPr marL="0" indent="0">
              <a:buNone/>
            </a:pPr>
            <a:r>
              <a:rPr lang="nl-NL" sz="2000" dirty="0"/>
              <a:t>Proces</a:t>
            </a:r>
          </a:p>
          <a:p>
            <a:r>
              <a:rPr lang="nl-NL" sz="2000" dirty="0"/>
              <a:t>Mariska Luiten – Juvent mail: mluiten@juvent.nl</a:t>
            </a:r>
          </a:p>
          <a:p>
            <a:r>
              <a:rPr lang="nl-NL" sz="2000" dirty="0"/>
              <a:t>Judith Edelbroek – Emergis mail: edelbroek@emergis.nl</a:t>
            </a:r>
          </a:p>
          <a:p>
            <a:pPr marL="0" indent="0">
              <a:buNone/>
            </a:pPr>
            <a:endParaRPr lang="nl-NL" sz="2000" dirty="0">
              <a:solidFill>
                <a:srgbClr val="FF0000"/>
              </a:solidFill>
            </a:endParaRPr>
          </a:p>
          <a:p>
            <a:pPr marL="0" indent="0">
              <a:buNone/>
            </a:pPr>
            <a:r>
              <a:rPr lang="nl-NL" sz="2000" dirty="0"/>
              <a:t>Inhoudelijk</a:t>
            </a:r>
          </a:p>
          <a:p>
            <a:r>
              <a:rPr lang="nl-NL" sz="2000" dirty="0"/>
              <a:t>Ambulante crisismedewerkers</a:t>
            </a:r>
          </a:p>
          <a:p>
            <a:pPr marL="0" indent="0">
              <a:buNone/>
            </a:pPr>
            <a:endParaRPr lang="nl-NL" sz="2000" dirty="0"/>
          </a:p>
          <a:p>
            <a:pPr marL="0" indent="0">
              <a:buNone/>
            </a:pPr>
            <a:r>
              <a:rPr lang="nl-NL" sz="2000" dirty="0"/>
              <a:t>Evaluatie met Inkooporganisatie en afvaardiging van gemeenten</a:t>
            </a:r>
          </a:p>
          <a:p>
            <a:r>
              <a:rPr lang="nl-NL" sz="2000" dirty="0"/>
              <a:t>5 juli 2021</a:t>
            </a:r>
          </a:p>
          <a:p>
            <a:r>
              <a:rPr lang="nl-NL" sz="2000" dirty="0"/>
              <a:t>15 november 2021</a:t>
            </a:r>
          </a:p>
          <a:p>
            <a:r>
              <a:rPr lang="nl-NL" sz="2000" dirty="0"/>
              <a:t>21 maart 2022</a:t>
            </a:r>
            <a:endParaRPr lang="nl-NL" sz="2000" dirty="0">
              <a:solidFill>
                <a:srgbClr val="FF0000"/>
              </a:solidFill>
            </a:endParaRPr>
          </a:p>
          <a:p>
            <a:pPr marL="0" indent="0">
              <a:buNone/>
            </a:pPr>
            <a:endParaRPr lang="nl-NL" dirty="0">
              <a:solidFill>
                <a:srgbClr val="FF0000"/>
              </a:solidFill>
            </a:endParaRPr>
          </a:p>
        </p:txBody>
      </p:sp>
      <p:sp>
        <p:nvSpPr>
          <p:cNvPr id="4" name="Tijdelijke aanduiding voor dianummer 3">
            <a:extLst>
              <a:ext uri="{FF2B5EF4-FFF2-40B4-BE49-F238E27FC236}">
                <a16:creationId xmlns:a16="http://schemas.microsoft.com/office/drawing/2014/main" id="{E9E4481E-6229-407C-AB40-F131F66EC7FF}"/>
              </a:ext>
            </a:extLst>
          </p:cNvPr>
          <p:cNvSpPr>
            <a:spLocks noGrp="1"/>
          </p:cNvSpPr>
          <p:nvPr>
            <p:ph type="sldNum" sz="quarter" idx="12"/>
          </p:nvPr>
        </p:nvSpPr>
        <p:spPr/>
        <p:txBody>
          <a:bodyPr/>
          <a:lstStyle/>
          <a:p>
            <a:fld id="{59E4ADD0-851E-4A89-A774-0A74BC4BBBD0}" type="slidenum">
              <a:rPr lang="nl-NL" smtClean="0"/>
              <a:t>12</a:t>
            </a:fld>
            <a:endParaRPr lang="nl-NL"/>
          </a:p>
        </p:txBody>
      </p:sp>
      <p:sp>
        <p:nvSpPr>
          <p:cNvPr id="5" name="Tijdelijke aanduiding voor voettekst 4">
            <a:extLst>
              <a:ext uri="{FF2B5EF4-FFF2-40B4-BE49-F238E27FC236}">
                <a16:creationId xmlns:a16="http://schemas.microsoft.com/office/drawing/2014/main" id="{AFDD4078-9146-44DA-8F08-9157A808DC31}"/>
              </a:ext>
            </a:extLst>
          </p:cNvPr>
          <p:cNvSpPr>
            <a:spLocks noGrp="1"/>
          </p:cNvSpPr>
          <p:nvPr>
            <p:ph type="ftr" sz="quarter" idx="11"/>
          </p:nvPr>
        </p:nvSpPr>
        <p:spPr/>
        <p:txBody>
          <a:bodyPr/>
          <a:lstStyle/>
          <a:p>
            <a:r>
              <a:rPr lang="nl-NL" dirty="0"/>
              <a:t> </a:t>
            </a:r>
          </a:p>
        </p:txBody>
      </p:sp>
      <p:pic>
        <p:nvPicPr>
          <p:cNvPr id="9" name="Afbeelding 8" descr="Afbeelding met tekst, illustratie&#10;&#10;Automatisch gegenereerde beschrijving">
            <a:extLst>
              <a:ext uri="{FF2B5EF4-FFF2-40B4-BE49-F238E27FC236}">
                <a16:creationId xmlns:a16="http://schemas.microsoft.com/office/drawing/2014/main" id="{619BCBFC-4483-4F6A-ABA8-C8B5ED1418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0" name="Afbeelding 9">
            <a:extLst>
              <a:ext uri="{FF2B5EF4-FFF2-40B4-BE49-F238E27FC236}">
                <a16:creationId xmlns:a16="http://schemas.microsoft.com/office/drawing/2014/main" id="{ECB24D74-DF05-4B16-B595-2396B7B3D9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3886534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A70F9F-8ADA-478E-982A-9A08FE436F76}"/>
              </a:ext>
            </a:extLst>
          </p:cNvPr>
          <p:cNvSpPr>
            <a:spLocks noGrp="1"/>
          </p:cNvSpPr>
          <p:nvPr>
            <p:ph type="title"/>
          </p:nvPr>
        </p:nvSpPr>
        <p:spPr>
          <a:xfrm>
            <a:off x="921327" y="2434071"/>
            <a:ext cx="10515600" cy="1325563"/>
          </a:xfrm>
        </p:spPr>
        <p:txBody>
          <a:bodyPr>
            <a:normAutofit/>
          </a:bodyPr>
          <a:lstStyle/>
          <a:p>
            <a:pPr algn="ctr"/>
            <a:r>
              <a:rPr lang="nl-NL" sz="5400" dirty="0">
                <a:solidFill>
                  <a:srgbClr val="0099CC"/>
                </a:solidFill>
                <a:effectLst>
                  <a:outerShdw blurRad="38100" dist="38100" dir="2700000" algn="tl">
                    <a:srgbClr val="CC0066">
                      <a:alpha val="43000"/>
                    </a:srgbClr>
                  </a:outerShdw>
                </a:effectLst>
              </a:rPr>
              <a:t>Reacties en vragen ?</a:t>
            </a:r>
          </a:p>
        </p:txBody>
      </p:sp>
      <p:sp>
        <p:nvSpPr>
          <p:cNvPr id="4" name="Tijdelijke aanduiding voor dianummer 3">
            <a:extLst>
              <a:ext uri="{FF2B5EF4-FFF2-40B4-BE49-F238E27FC236}">
                <a16:creationId xmlns:a16="http://schemas.microsoft.com/office/drawing/2014/main" id="{E4364D20-2718-4586-B85B-B7E33AB3BCD4}"/>
              </a:ext>
            </a:extLst>
          </p:cNvPr>
          <p:cNvSpPr>
            <a:spLocks noGrp="1"/>
          </p:cNvSpPr>
          <p:nvPr>
            <p:ph type="sldNum" sz="quarter" idx="12"/>
          </p:nvPr>
        </p:nvSpPr>
        <p:spPr/>
        <p:txBody>
          <a:bodyPr/>
          <a:lstStyle/>
          <a:p>
            <a:fld id="{59E4ADD0-851E-4A89-A774-0A74BC4BBBD0}" type="slidenum">
              <a:rPr lang="nl-NL" smtClean="0"/>
              <a:t>13</a:t>
            </a:fld>
            <a:endParaRPr lang="nl-NL"/>
          </a:p>
        </p:txBody>
      </p:sp>
      <p:sp>
        <p:nvSpPr>
          <p:cNvPr id="5" name="Tijdelijke aanduiding voor voettekst 4">
            <a:extLst>
              <a:ext uri="{FF2B5EF4-FFF2-40B4-BE49-F238E27FC236}">
                <a16:creationId xmlns:a16="http://schemas.microsoft.com/office/drawing/2014/main" id="{A5BEF8FB-22D1-42F8-BD2F-B2EFFBCC76DA}"/>
              </a:ext>
            </a:extLst>
          </p:cNvPr>
          <p:cNvSpPr>
            <a:spLocks noGrp="1"/>
          </p:cNvSpPr>
          <p:nvPr>
            <p:ph type="ftr" sz="quarter" idx="11"/>
          </p:nvPr>
        </p:nvSpPr>
        <p:spPr/>
        <p:txBody>
          <a:bodyPr/>
          <a:lstStyle/>
          <a:p>
            <a:r>
              <a:rPr lang="nl-NL" dirty="0"/>
              <a:t> </a:t>
            </a:r>
          </a:p>
        </p:txBody>
      </p:sp>
      <p:pic>
        <p:nvPicPr>
          <p:cNvPr id="9" name="Afbeelding 8" descr="Afbeelding met tekst, illustratie&#10;&#10;Automatisch gegenereerde beschrijving">
            <a:extLst>
              <a:ext uri="{FF2B5EF4-FFF2-40B4-BE49-F238E27FC236}">
                <a16:creationId xmlns:a16="http://schemas.microsoft.com/office/drawing/2014/main" id="{3FAA6B0A-9631-4050-A63A-D1960653B3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0" name="Afbeelding 9">
            <a:extLst>
              <a:ext uri="{FF2B5EF4-FFF2-40B4-BE49-F238E27FC236}">
                <a16:creationId xmlns:a16="http://schemas.microsoft.com/office/drawing/2014/main" id="{18B83915-9F5C-445C-B6AB-394E85B8E07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70444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463675"/>
          </a:xfrm>
        </p:spPr>
        <p:txBody>
          <a:bodyPr>
            <a:normAutofit fontScale="90000"/>
          </a:bodyPr>
          <a:lstStyle/>
          <a:p>
            <a:r>
              <a:rPr lang="nl-NL" dirty="0">
                <a:solidFill>
                  <a:srgbClr val="0099CC"/>
                </a:solidFill>
                <a:effectLst>
                  <a:outerShdw blurRad="38100" dist="38100" dir="2700000" algn="tl">
                    <a:srgbClr val="CC0066">
                      <a:alpha val="43000"/>
                    </a:srgbClr>
                  </a:outerShdw>
                </a:effectLst>
              </a:rPr>
              <a:t>Hoofdlijnen (wijzigingen) bestek Crisishulp Jeugd</a:t>
            </a:r>
            <a:br>
              <a:rPr lang="nl-NL" b="1" dirty="0"/>
            </a:br>
            <a:endParaRPr lang="nl-NL" dirty="0"/>
          </a:p>
        </p:txBody>
      </p:sp>
      <p:sp>
        <p:nvSpPr>
          <p:cNvPr id="3" name="Tijdelijke aanduiding voor inhoud 2"/>
          <p:cNvSpPr>
            <a:spLocks noGrp="1"/>
          </p:cNvSpPr>
          <p:nvPr>
            <p:ph idx="1"/>
          </p:nvPr>
        </p:nvSpPr>
        <p:spPr>
          <a:xfrm>
            <a:off x="838200" y="1295400"/>
            <a:ext cx="10515600" cy="4881563"/>
          </a:xfrm>
        </p:spPr>
        <p:txBody>
          <a:bodyPr>
            <a:normAutofit fontScale="40000" lnSpcReduction="20000"/>
          </a:bodyPr>
          <a:lstStyle/>
          <a:p>
            <a:pPr lvl="0"/>
            <a:r>
              <a:rPr lang="nl-NL" sz="4500" dirty="0"/>
              <a:t>Provinciale bereikbaarheid buiten kantoortijd kent één toegang;</a:t>
            </a:r>
          </a:p>
          <a:p>
            <a:pPr lvl="0"/>
            <a:r>
              <a:rPr lang="nl-NL" sz="4500" dirty="0"/>
              <a:t>Er wordt onderscheid gemaakt tussen een crisissituatie en een spoedsituatie. In geval van een crisis wordt binnen 4 uur gestart en bij spoed binnen 24 uur;</a:t>
            </a:r>
          </a:p>
          <a:p>
            <a:pPr lvl="0"/>
            <a:r>
              <a:rPr lang="nl-NL" sz="4500" dirty="0"/>
              <a:t>Jeugd-GGZ beschikt over 4 plaatsen crisisopvang. Juvent beschikt over 10 plaatsen crisisopvang, waarvan 4 in een gezinsgerichte setting; </a:t>
            </a:r>
          </a:p>
          <a:p>
            <a:pPr lvl="0"/>
            <a:r>
              <a:rPr lang="nl-NL" sz="4500" dirty="0"/>
              <a:t>De totale crisisperiode is, ongeacht welke (combinatie van) hulp wordt ingezet, maximaal 14 kalenderdagen (was 28 dagen); </a:t>
            </a:r>
          </a:p>
          <a:p>
            <a:r>
              <a:rPr lang="nl-NL" sz="4500" dirty="0"/>
              <a:t>Bij integrale hulpvragen vindt intersectorale aanpak plaats bij zowel de jeugdige als in gezin/systeem thuis;</a:t>
            </a:r>
          </a:p>
          <a:p>
            <a:pPr lvl="0"/>
            <a:r>
              <a:rPr lang="nl-NL" sz="4500" dirty="0"/>
              <a:t>Acute problemen worden zoveel mogelijk ambulant opgelost, het evenwicht in het gezin/systeem wordt hersteld, het eigen netwerk wordt betrokken, uithuisplaatsing van één of meer jeugdigen wordt voorkomen en andere (jeugd)hulp wordt mogelijk gemaakt;</a:t>
            </a:r>
          </a:p>
          <a:p>
            <a:pPr lvl="0"/>
            <a:r>
              <a:rPr lang="nl-NL" sz="4500" dirty="0"/>
              <a:t>Het ambulante crisisteam heeft het mandaat om een klinische opname of crisisverblijf in te zetten. Hierbij wordt altijd eerst afgewogen of het mogelijk is de jeugdige te plaatsen in het eigen netwerk. Alleen wanneer dit niet mogelijk is zal worden overgegaan tot een klinische opname of crisisverblijf in een pleeggezin, gezinshuis of residentiële groep; </a:t>
            </a:r>
          </a:p>
          <a:p>
            <a:pPr lvl="0"/>
            <a:r>
              <a:rPr lang="nl-NL" sz="4500" dirty="0"/>
              <a:t>Om terugkeer naar een thuissituatie zo spoedig als mogelijk te laten verlopen en/of de thuissituatie hierop voor te bereiden zal tijdens het crisisverblijf de inzet van ambulante (jeugd)hulp nodig zijn. Afhankelijk van de aard van de situatie zal deze hulp verleend worden door het ambulante crisisteam of de plaatsende (jeugd)hulpaanbieder. </a:t>
            </a:r>
          </a:p>
          <a:p>
            <a:pPr marL="0" lvl="0" indent="0">
              <a:buNone/>
            </a:pPr>
            <a:endParaRPr lang="nl-NL" dirty="0"/>
          </a:p>
        </p:txBody>
      </p:sp>
      <p:sp>
        <p:nvSpPr>
          <p:cNvPr id="4" name="Tijdelijke aanduiding voor dianummer 3">
            <a:extLst>
              <a:ext uri="{FF2B5EF4-FFF2-40B4-BE49-F238E27FC236}">
                <a16:creationId xmlns:a16="http://schemas.microsoft.com/office/drawing/2014/main" id="{284843DB-AFDC-466A-A0FA-666D8D4F1543}"/>
              </a:ext>
            </a:extLst>
          </p:cNvPr>
          <p:cNvSpPr>
            <a:spLocks noGrp="1"/>
          </p:cNvSpPr>
          <p:nvPr>
            <p:ph type="sldNum" sz="quarter" idx="12"/>
          </p:nvPr>
        </p:nvSpPr>
        <p:spPr/>
        <p:txBody>
          <a:bodyPr/>
          <a:lstStyle/>
          <a:p>
            <a:fld id="{59E4ADD0-851E-4A89-A774-0A74BC4BBBD0}" type="slidenum">
              <a:rPr lang="nl-NL" smtClean="0"/>
              <a:t>2</a:t>
            </a:fld>
            <a:endParaRPr lang="nl-NL"/>
          </a:p>
        </p:txBody>
      </p:sp>
      <p:sp>
        <p:nvSpPr>
          <p:cNvPr id="5" name="Tijdelijke aanduiding voor voettekst 4">
            <a:extLst>
              <a:ext uri="{FF2B5EF4-FFF2-40B4-BE49-F238E27FC236}">
                <a16:creationId xmlns:a16="http://schemas.microsoft.com/office/drawing/2014/main" id="{80BE0DAF-484F-42C8-BD82-8B7AC734B9DC}"/>
              </a:ext>
            </a:extLst>
          </p:cNvPr>
          <p:cNvSpPr>
            <a:spLocks noGrp="1"/>
          </p:cNvSpPr>
          <p:nvPr>
            <p:ph type="ftr" sz="quarter" idx="11"/>
          </p:nvPr>
        </p:nvSpPr>
        <p:spPr/>
        <p:txBody>
          <a:bodyPr/>
          <a:lstStyle/>
          <a:p>
            <a:endParaRPr lang="nl-NL" dirty="0"/>
          </a:p>
        </p:txBody>
      </p:sp>
      <p:pic>
        <p:nvPicPr>
          <p:cNvPr id="6" name="Afbeelding 5" descr="Afbeelding met tekst, illustratie&#10;&#10;Automatisch gegenereerde beschrijving">
            <a:extLst>
              <a:ext uri="{FF2B5EF4-FFF2-40B4-BE49-F238E27FC236}">
                <a16:creationId xmlns:a16="http://schemas.microsoft.com/office/drawing/2014/main" id="{5E00DA5C-7FAB-4989-9941-4BB0BE763D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7" name="Afbeelding 6">
            <a:extLst>
              <a:ext uri="{FF2B5EF4-FFF2-40B4-BE49-F238E27FC236}">
                <a16:creationId xmlns:a16="http://schemas.microsoft.com/office/drawing/2014/main" id="{94AEF960-9D7C-46B8-89A8-E08CD884F1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2464238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9800" y="132195"/>
            <a:ext cx="10515600" cy="1149350"/>
          </a:xfrm>
        </p:spPr>
        <p:txBody>
          <a:bodyPr>
            <a:normAutofit fontScale="90000"/>
          </a:bodyPr>
          <a:lstStyle/>
          <a:p>
            <a:br>
              <a:rPr lang="nl-NL" dirty="0"/>
            </a:br>
            <a:br>
              <a:rPr lang="nl-NL" dirty="0"/>
            </a:br>
            <a:r>
              <a:rPr lang="nl-NL" dirty="0">
                <a:solidFill>
                  <a:srgbClr val="0099CC"/>
                </a:solidFill>
                <a:effectLst>
                  <a:outerShdw blurRad="38100" dist="38100" dir="2700000" algn="tl">
                    <a:srgbClr val="CC0066">
                      <a:alpha val="43000"/>
                    </a:srgbClr>
                  </a:outerShdw>
                </a:effectLst>
              </a:rPr>
              <a:t>Wijzigingen Crisishulp Jeugd op een rijtje</a:t>
            </a:r>
            <a:br>
              <a:rPr lang="nl-NL" b="1" dirty="0"/>
            </a:br>
            <a:r>
              <a:rPr lang="nl-NL" b="1" dirty="0"/>
              <a:t> </a:t>
            </a:r>
            <a:br>
              <a:rPr lang="nl-NL" b="1" dirty="0"/>
            </a:br>
            <a:endParaRPr lang="nl-NL" dirty="0"/>
          </a:p>
        </p:txBody>
      </p:sp>
      <p:sp>
        <p:nvSpPr>
          <p:cNvPr id="3" name="Tijdelijke aanduiding voor inhoud 2"/>
          <p:cNvSpPr>
            <a:spLocks noGrp="1"/>
          </p:cNvSpPr>
          <p:nvPr>
            <p:ph idx="1"/>
          </p:nvPr>
        </p:nvSpPr>
        <p:spPr>
          <a:xfrm>
            <a:off x="939800" y="1163961"/>
            <a:ext cx="10515600" cy="5125714"/>
          </a:xfrm>
        </p:spPr>
        <p:txBody>
          <a:bodyPr>
            <a:noAutofit/>
          </a:bodyPr>
          <a:lstStyle/>
          <a:p>
            <a:pPr lvl="0"/>
            <a:r>
              <a:rPr lang="nl-NL" sz="1700" dirty="0"/>
              <a:t>Vanaf 1 april één telefoonnummer voor alle crisissen jeugd in Zeeland;</a:t>
            </a:r>
          </a:p>
          <a:p>
            <a:pPr lvl="0"/>
            <a:r>
              <a:rPr lang="nl-NL" sz="1700" dirty="0"/>
              <a:t>Bij aanmelding volgt een korte telefonische triage door een crisismedewerker;</a:t>
            </a:r>
          </a:p>
          <a:p>
            <a:pPr lvl="0"/>
            <a:r>
              <a:rPr lang="nl-NL" sz="1700" dirty="0"/>
              <a:t>In geval van een crisis start de crisishulp binnen 4 uur en bij spoed binnen 24 uur;</a:t>
            </a:r>
          </a:p>
          <a:p>
            <a:pPr lvl="0"/>
            <a:r>
              <a:rPr lang="nl-NL" sz="1700" dirty="0"/>
              <a:t>De crisismedewerker zal met het gezin een uitgebreidere triage/vraagverheldering uitvoeren;</a:t>
            </a:r>
          </a:p>
          <a:p>
            <a:pPr lvl="0"/>
            <a:r>
              <a:rPr lang="nl-NL" sz="1700" dirty="0"/>
              <a:t>Wanneer er sprake is van gecombineerde problematiek (Jeugd-GGZ en Jeugd en Opvoedhulp) gaan Juvent en Emergis </a:t>
            </a:r>
            <a:r>
              <a:rPr lang="nl-NL" sz="1700" u="sng" dirty="0"/>
              <a:t>samen naar het gezin </a:t>
            </a:r>
            <a:r>
              <a:rPr lang="nl-NL" sz="1700" dirty="0"/>
              <a:t>toe; </a:t>
            </a:r>
          </a:p>
          <a:p>
            <a:pPr lvl="0"/>
            <a:r>
              <a:rPr lang="nl-NL" sz="1700" dirty="0"/>
              <a:t>Op basis van de triage in het gezin wordt bepaald welke crisishulp wordt ingezet;</a:t>
            </a:r>
          </a:p>
          <a:p>
            <a:pPr lvl="0"/>
            <a:r>
              <a:rPr lang="nl-NL" sz="1700" dirty="0"/>
              <a:t>In principe zal de crisismedewerker die de triage uitvoert ook de ambulante crisishulp en zorgcoördinatie uitvoeren;</a:t>
            </a:r>
          </a:p>
          <a:p>
            <a:pPr lvl="0"/>
            <a:r>
              <a:rPr lang="nl-NL" sz="1700" dirty="0"/>
              <a:t>Acute problemen worden zoveel mogelijk ambulant opgelost, uithuisplaatsing of opname wordt voorkomen; </a:t>
            </a:r>
          </a:p>
          <a:p>
            <a:pPr lvl="0"/>
            <a:r>
              <a:rPr lang="nl-NL" sz="1700" dirty="0"/>
              <a:t>Het ambulante crisisteam kan indien nodig crisisverblijf (gezinsgericht of residentieel) of een klinische opname inzetten;</a:t>
            </a:r>
          </a:p>
          <a:p>
            <a:pPr lvl="0"/>
            <a:r>
              <a:rPr lang="nl-NL" sz="1700" dirty="0"/>
              <a:t>De duur van de crisishulp bedraagt maximaal 14 kalenderdagen, ongeacht welke (combinatie van) hulp wordt ingezet;</a:t>
            </a:r>
          </a:p>
          <a:p>
            <a:r>
              <a:rPr lang="nl-NL" sz="1700" dirty="0"/>
              <a:t>Bij ieder crisistraject vindt de volgende werkdag </a:t>
            </a:r>
            <a:r>
              <a:rPr lang="nl-NL" sz="1700" u="sng" dirty="0"/>
              <a:t>tussen 15:00-17:00 uur</a:t>
            </a:r>
            <a:r>
              <a:rPr lang="nl-NL" sz="1700" dirty="0"/>
              <a:t> en aan het einde van de crisisperiode een digitaal </a:t>
            </a:r>
            <a:r>
              <a:rPr lang="nl-NL" sz="1700" dirty="0" err="1"/>
              <a:t>Zorgafstemmingsgesprek</a:t>
            </a:r>
            <a:r>
              <a:rPr lang="nl-NL" sz="1700" dirty="0"/>
              <a:t>  (ZAG) plaats. Zo nodig ook tussentijds, na 5-7 kalenderdagen.</a:t>
            </a:r>
            <a:endParaRPr lang="nl-NL" sz="1700" i="1" dirty="0"/>
          </a:p>
        </p:txBody>
      </p:sp>
      <p:sp>
        <p:nvSpPr>
          <p:cNvPr id="4" name="Tijdelijke aanduiding voor dianummer 3">
            <a:extLst>
              <a:ext uri="{FF2B5EF4-FFF2-40B4-BE49-F238E27FC236}">
                <a16:creationId xmlns:a16="http://schemas.microsoft.com/office/drawing/2014/main" id="{4886EB9D-8799-45A4-8E7D-FBCE0AE70AA9}"/>
              </a:ext>
            </a:extLst>
          </p:cNvPr>
          <p:cNvSpPr>
            <a:spLocks noGrp="1"/>
          </p:cNvSpPr>
          <p:nvPr>
            <p:ph type="sldNum" sz="quarter" idx="12"/>
          </p:nvPr>
        </p:nvSpPr>
        <p:spPr/>
        <p:txBody>
          <a:bodyPr/>
          <a:lstStyle/>
          <a:p>
            <a:fld id="{59E4ADD0-851E-4A89-A774-0A74BC4BBBD0}" type="slidenum">
              <a:rPr lang="nl-NL" smtClean="0"/>
              <a:t>3</a:t>
            </a:fld>
            <a:endParaRPr lang="nl-NL"/>
          </a:p>
        </p:txBody>
      </p:sp>
      <p:sp>
        <p:nvSpPr>
          <p:cNvPr id="5" name="Tijdelijke aanduiding voor voettekst 4">
            <a:extLst>
              <a:ext uri="{FF2B5EF4-FFF2-40B4-BE49-F238E27FC236}">
                <a16:creationId xmlns:a16="http://schemas.microsoft.com/office/drawing/2014/main" id="{64E6CCF6-692E-4648-8EBE-0ABEBADA1F60}"/>
              </a:ext>
            </a:extLst>
          </p:cNvPr>
          <p:cNvSpPr>
            <a:spLocks noGrp="1"/>
          </p:cNvSpPr>
          <p:nvPr>
            <p:ph type="ftr" sz="quarter" idx="11"/>
          </p:nvPr>
        </p:nvSpPr>
        <p:spPr/>
        <p:txBody>
          <a:bodyPr/>
          <a:lstStyle/>
          <a:p>
            <a:endParaRPr lang="nl-NL" dirty="0"/>
          </a:p>
        </p:txBody>
      </p:sp>
      <p:pic>
        <p:nvPicPr>
          <p:cNvPr id="10" name="Afbeelding 9" descr="Afbeelding met tekst, illustratie&#10;&#10;Automatisch gegenereerde beschrijving">
            <a:extLst>
              <a:ext uri="{FF2B5EF4-FFF2-40B4-BE49-F238E27FC236}">
                <a16:creationId xmlns:a16="http://schemas.microsoft.com/office/drawing/2014/main" id="{A4D97CAB-98E5-4162-893A-57CBF7915C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1" name="Afbeelding 10">
            <a:extLst>
              <a:ext uri="{FF2B5EF4-FFF2-40B4-BE49-F238E27FC236}">
                <a16:creationId xmlns:a16="http://schemas.microsoft.com/office/drawing/2014/main" id="{C90F4BA5-86B2-458E-8D60-4164754848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3613909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rgbClr val="0099CC"/>
                </a:solidFill>
                <a:effectLst>
                  <a:outerShdw blurRad="50800" dist="50800" dir="5400000" algn="ctr" rotWithShape="0">
                    <a:srgbClr val="CC0066"/>
                  </a:outerShdw>
                </a:effectLst>
              </a:rPr>
              <a:t>Verdieping op zes thema’s</a:t>
            </a:r>
          </a:p>
        </p:txBody>
      </p:sp>
      <p:sp>
        <p:nvSpPr>
          <p:cNvPr id="3" name="Tijdelijke aanduiding voor inhoud 2"/>
          <p:cNvSpPr>
            <a:spLocks noGrp="1"/>
          </p:cNvSpPr>
          <p:nvPr>
            <p:ph idx="1"/>
          </p:nvPr>
        </p:nvSpPr>
        <p:spPr/>
        <p:txBody>
          <a:bodyPr/>
          <a:lstStyle/>
          <a:p>
            <a:pPr marL="514350" indent="-514350">
              <a:buFont typeface="+mj-lt"/>
              <a:buAutoNum type="arabicPeriod"/>
            </a:pPr>
            <a:r>
              <a:rPr lang="nl-NL" sz="2000" dirty="0"/>
              <a:t>De Bereikbaarheid 24/7</a:t>
            </a:r>
            <a:endParaRPr lang="nl-NL" sz="2000" i="1" dirty="0">
              <a:solidFill>
                <a:srgbClr val="FF0000"/>
              </a:solidFill>
            </a:endParaRPr>
          </a:p>
          <a:p>
            <a:pPr marL="514350" indent="-514350">
              <a:buFont typeface="+mj-lt"/>
              <a:buAutoNum type="arabicPeriod"/>
            </a:pPr>
            <a:r>
              <a:rPr lang="nl-NL" sz="2000" dirty="0"/>
              <a:t>De Triage</a:t>
            </a:r>
          </a:p>
          <a:p>
            <a:pPr marL="514350" indent="-514350">
              <a:buFont typeface="+mj-lt"/>
              <a:buAutoNum type="arabicPeriod"/>
            </a:pPr>
            <a:r>
              <a:rPr lang="nl-NL" sz="2000" dirty="0"/>
              <a:t>Ambulant tenzij…</a:t>
            </a:r>
          </a:p>
          <a:p>
            <a:pPr marL="514350" indent="-514350">
              <a:buFont typeface="+mj-lt"/>
              <a:buAutoNum type="arabicPeriod"/>
            </a:pPr>
            <a:r>
              <a:rPr lang="nl-NL" sz="2000" dirty="0"/>
              <a:t>Het Zorgafstemmingsgesprek (ZAG)</a:t>
            </a:r>
          </a:p>
          <a:p>
            <a:pPr marL="514350" indent="-514350">
              <a:buFont typeface="+mj-lt"/>
              <a:buAutoNum type="arabicPeriod"/>
            </a:pPr>
            <a:r>
              <a:rPr lang="nl-NL" sz="2000" dirty="0"/>
              <a:t>Overbruggingszorg</a:t>
            </a:r>
          </a:p>
          <a:p>
            <a:pPr marL="514350" indent="-514350">
              <a:buFont typeface="+mj-lt"/>
              <a:buAutoNum type="arabicPeriod"/>
            </a:pPr>
            <a:r>
              <a:rPr lang="nl-NL" sz="2000" dirty="0"/>
              <a:t>Verwachtingen naar betrokkenen</a:t>
            </a:r>
          </a:p>
          <a:p>
            <a:pPr marL="0" indent="0">
              <a:buNone/>
            </a:pPr>
            <a:endParaRPr lang="nl-NL" dirty="0"/>
          </a:p>
        </p:txBody>
      </p:sp>
      <p:sp>
        <p:nvSpPr>
          <p:cNvPr id="4" name="Tijdelijke aanduiding voor dianummer 3">
            <a:extLst>
              <a:ext uri="{FF2B5EF4-FFF2-40B4-BE49-F238E27FC236}">
                <a16:creationId xmlns:a16="http://schemas.microsoft.com/office/drawing/2014/main" id="{AF09D4A6-9F8D-4657-B387-2F68D0C5A5FA}"/>
              </a:ext>
            </a:extLst>
          </p:cNvPr>
          <p:cNvSpPr>
            <a:spLocks noGrp="1"/>
          </p:cNvSpPr>
          <p:nvPr>
            <p:ph type="sldNum" sz="quarter" idx="12"/>
          </p:nvPr>
        </p:nvSpPr>
        <p:spPr/>
        <p:txBody>
          <a:bodyPr/>
          <a:lstStyle/>
          <a:p>
            <a:fld id="{59E4ADD0-851E-4A89-A774-0A74BC4BBBD0}" type="slidenum">
              <a:rPr lang="nl-NL" smtClean="0"/>
              <a:t>4</a:t>
            </a:fld>
            <a:endParaRPr lang="nl-NL"/>
          </a:p>
        </p:txBody>
      </p:sp>
      <p:sp>
        <p:nvSpPr>
          <p:cNvPr id="5" name="Tijdelijke aanduiding voor voettekst 4">
            <a:extLst>
              <a:ext uri="{FF2B5EF4-FFF2-40B4-BE49-F238E27FC236}">
                <a16:creationId xmlns:a16="http://schemas.microsoft.com/office/drawing/2014/main" id="{64E601D2-870A-4A37-B720-C187BBC6482F}"/>
              </a:ext>
            </a:extLst>
          </p:cNvPr>
          <p:cNvSpPr>
            <a:spLocks noGrp="1"/>
          </p:cNvSpPr>
          <p:nvPr>
            <p:ph type="ftr" sz="quarter" idx="11"/>
          </p:nvPr>
        </p:nvSpPr>
        <p:spPr/>
        <p:txBody>
          <a:bodyPr/>
          <a:lstStyle/>
          <a:p>
            <a:endParaRPr lang="nl-NL" dirty="0"/>
          </a:p>
        </p:txBody>
      </p:sp>
      <p:pic>
        <p:nvPicPr>
          <p:cNvPr id="10" name="Afbeelding 9" descr="Afbeelding met tekst, illustratie&#10;&#10;Automatisch gegenereerde beschrijving">
            <a:extLst>
              <a:ext uri="{FF2B5EF4-FFF2-40B4-BE49-F238E27FC236}">
                <a16:creationId xmlns:a16="http://schemas.microsoft.com/office/drawing/2014/main" id="{3F65335E-1FC6-4677-AD15-5FD8C23401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1" name="Afbeelding 10">
            <a:extLst>
              <a:ext uri="{FF2B5EF4-FFF2-40B4-BE49-F238E27FC236}">
                <a16:creationId xmlns:a16="http://schemas.microsoft.com/office/drawing/2014/main" id="{ED86B911-D975-40E8-BD01-A68D914A9D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3716203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rgbClr val="0099CC"/>
                </a:solidFill>
                <a:effectLst>
                  <a:outerShdw blurRad="38100" dist="38100" dir="2700000" algn="tl">
                    <a:srgbClr val="CC0066">
                      <a:alpha val="43000"/>
                    </a:srgbClr>
                  </a:outerShdw>
                </a:effectLst>
              </a:rPr>
              <a:t>De Bereikbaarheid 24/7</a:t>
            </a:r>
          </a:p>
        </p:txBody>
      </p:sp>
      <p:sp>
        <p:nvSpPr>
          <p:cNvPr id="3" name="Tijdelijke aanduiding voor inhoud 2"/>
          <p:cNvSpPr>
            <a:spLocks noGrp="1"/>
          </p:cNvSpPr>
          <p:nvPr>
            <p:ph idx="1"/>
          </p:nvPr>
        </p:nvSpPr>
        <p:spPr>
          <a:xfrm>
            <a:off x="838200" y="1503947"/>
            <a:ext cx="10515600" cy="4673016"/>
          </a:xfrm>
        </p:spPr>
        <p:txBody>
          <a:bodyPr>
            <a:normAutofit/>
          </a:bodyPr>
          <a:lstStyle/>
          <a:p>
            <a:r>
              <a:rPr lang="nl-NL" sz="2000" dirty="0"/>
              <a:t>Eén telefoonnummer voor alle crisissen jeugd in Zeeland; </a:t>
            </a:r>
          </a:p>
          <a:p>
            <a:r>
              <a:rPr lang="nl-NL" sz="2000" dirty="0"/>
              <a:t>We zijn 24/7 bereikbaar op tel: </a:t>
            </a:r>
            <a:r>
              <a:rPr lang="nl-NL" sz="2000" b="1" dirty="0"/>
              <a:t>085 – 48 33 129</a:t>
            </a:r>
            <a:endParaRPr lang="nl-NL" sz="2000" dirty="0"/>
          </a:p>
          <a:p>
            <a:r>
              <a:rPr lang="nl-NL" sz="2000" dirty="0"/>
              <a:t>Buiten kantoortijden voert de crisisdienst van Juvent, samen met </a:t>
            </a:r>
            <a:r>
              <a:rPr lang="nl-NL" sz="2000" dirty="0" err="1"/>
              <a:t>Incluzo</a:t>
            </a:r>
            <a:r>
              <a:rPr lang="nl-NL" sz="2000" dirty="0"/>
              <a:t> en </a:t>
            </a:r>
            <a:r>
              <a:rPr lang="nl-NL" sz="2000" dirty="0" err="1"/>
              <a:t>ZiLT</a:t>
            </a:r>
            <a:r>
              <a:rPr lang="nl-NL" sz="2000" dirty="0"/>
              <a:t> ook de bereikbaarheid uit voor de gemeentelijke toegangen; </a:t>
            </a:r>
          </a:p>
          <a:p>
            <a:r>
              <a:rPr lang="nl-NL" sz="2000" dirty="0"/>
              <a:t>Buiten kantoortijd bellen gezinnen veelal zelf. Vaak betreft dit situaties waarin een luisterend oor, een advies en/of het maken van (</a:t>
            </a:r>
            <a:r>
              <a:rPr lang="nl-NL" sz="2000" dirty="0" err="1"/>
              <a:t>veiligheids</a:t>
            </a:r>
            <a:r>
              <a:rPr lang="nl-NL" sz="2000" dirty="0"/>
              <a:t>)afspraken voldoende zijn om de situatie de volgende dag verder met het gezin op te pakken;</a:t>
            </a:r>
          </a:p>
          <a:p>
            <a:r>
              <a:rPr lang="nl-NL" sz="2000" dirty="0"/>
              <a:t>In situaties waarin er sprake is van crisis of spoed zal de crisismedewerker hetzelfde te werk gaan als overdag.</a:t>
            </a:r>
          </a:p>
          <a:p>
            <a:pPr marL="0" indent="0">
              <a:buNone/>
            </a:pPr>
            <a:endParaRPr lang="nl-NL" dirty="0"/>
          </a:p>
        </p:txBody>
      </p:sp>
      <p:sp>
        <p:nvSpPr>
          <p:cNvPr id="4" name="Tijdelijke aanduiding voor dianummer 3">
            <a:extLst>
              <a:ext uri="{FF2B5EF4-FFF2-40B4-BE49-F238E27FC236}">
                <a16:creationId xmlns:a16="http://schemas.microsoft.com/office/drawing/2014/main" id="{21BED721-135E-489B-85EF-7C023C717133}"/>
              </a:ext>
            </a:extLst>
          </p:cNvPr>
          <p:cNvSpPr>
            <a:spLocks noGrp="1"/>
          </p:cNvSpPr>
          <p:nvPr>
            <p:ph type="sldNum" sz="quarter" idx="12"/>
          </p:nvPr>
        </p:nvSpPr>
        <p:spPr/>
        <p:txBody>
          <a:bodyPr/>
          <a:lstStyle/>
          <a:p>
            <a:fld id="{59E4ADD0-851E-4A89-A774-0A74BC4BBBD0}" type="slidenum">
              <a:rPr lang="nl-NL" smtClean="0"/>
              <a:t>5</a:t>
            </a:fld>
            <a:endParaRPr lang="nl-NL"/>
          </a:p>
        </p:txBody>
      </p:sp>
      <p:sp>
        <p:nvSpPr>
          <p:cNvPr id="5" name="Tijdelijke aanduiding voor voettekst 4">
            <a:extLst>
              <a:ext uri="{FF2B5EF4-FFF2-40B4-BE49-F238E27FC236}">
                <a16:creationId xmlns:a16="http://schemas.microsoft.com/office/drawing/2014/main" id="{BF83F309-8A75-4CCA-B9DA-8466C37F1C52}"/>
              </a:ext>
            </a:extLst>
          </p:cNvPr>
          <p:cNvSpPr>
            <a:spLocks noGrp="1"/>
          </p:cNvSpPr>
          <p:nvPr>
            <p:ph type="ftr" sz="quarter" idx="11"/>
          </p:nvPr>
        </p:nvSpPr>
        <p:spPr/>
        <p:txBody>
          <a:bodyPr/>
          <a:lstStyle/>
          <a:p>
            <a:endParaRPr lang="nl-NL" dirty="0"/>
          </a:p>
        </p:txBody>
      </p:sp>
      <p:pic>
        <p:nvPicPr>
          <p:cNvPr id="10" name="Afbeelding 9" descr="Afbeelding met tekst, illustratie&#10;&#10;Automatisch gegenereerde beschrijving">
            <a:extLst>
              <a:ext uri="{FF2B5EF4-FFF2-40B4-BE49-F238E27FC236}">
                <a16:creationId xmlns:a16="http://schemas.microsoft.com/office/drawing/2014/main" id="{46253F2D-A0E7-4931-AFB7-9D5161A5EC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1" name="Afbeelding 10">
            <a:extLst>
              <a:ext uri="{FF2B5EF4-FFF2-40B4-BE49-F238E27FC236}">
                <a16:creationId xmlns:a16="http://schemas.microsoft.com/office/drawing/2014/main" id="{F1A5335C-0FBB-4BD8-AA26-1662B70C85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1495382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rgbClr val="0099CC"/>
                </a:solidFill>
                <a:effectLst>
                  <a:outerShdw blurRad="38100" dist="38100" dir="2700000" algn="tl">
                    <a:srgbClr val="CC0066">
                      <a:alpha val="43000"/>
                    </a:srgbClr>
                  </a:outerShdw>
                </a:effectLst>
              </a:rPr>
              <a:t>De Triage</a:t>
            </a:r>
          </a:p>
        </p:txBody>
      </p:sp>
      <p:sp>
        <p:nvSpPr>
          <p:cNvPr id="3" name="Tijdelijke aanduiding voor inhoud 2"/>
          <p:cNvSpPr>
            <a:spLocks noGrp="1"/>
          </p:cNvSpPr>
          <p:nvPr>
            <p:ph idx="1"/>
          </p:nvPr>
        </p:nvSpPr>
        <p:spPr>
          <a:xfrm>
            <a:off x="838200" y="1419726"/>
            <a:ext cx="10515600" cy="5073149"/>
          </a:xfrm>
        </p:spPr>
        <p:txBody>
          <a:bodyPr>
            <a:normAutofit fontScale="92500" lnSpcReduction="20000"/>
          </a:bodyPr>
          <a:lstStyle/>
          <a:p>
            <a:r>
              <a:rPr lang="nl-NL" sz="2100" dirty="0"/>
              <a:t>Er wordt onderscheid gemaakt tussen een crisis- en een spoedsituatie; </a:t>
            </a:r>
          </a:p>
          <a:p>
            <a:r>
              <a:rPr lang="nl-NL" sz="2100" dirty="0"/>
              <a:t>Voor de beoordeling of een situatie crisis of spoed is, wordt gebruik gemaakt van de GGZ standaarden crisis en de richtlijnen van het Nederlands Jeugdinstituut;</a:t>
            </a:r>
          </a:p>
          <a:p>
            <a:r>
              <a:rPr lang="nl-NL" sz="2100" dirty="0"/>
              <a:t>Een crisissituatie wordt binnen 4 uur opgepakt en een spoedsituatie binnen 24 uur; </a:t>
            </a:r>
          </a:p>
          <a:p>
            <a:r>
              <a:rPr lang="nl-NL" sz="2100" dirty="0"/>
              <a:t>2 Crisismedewerkers gaan naar het gezin toe. Afhankelijk van de situatie bij aanmelding zullen dit crisismedewerkers zijn van Juvent of van Emergis Kind &amp; Jeugd of een combinatie van beide. NB: Indien het veilig genoeg is kan bij spoed Jeugd-GGZ ook gekozen worden voor een poliklinische afspraak in plaats van een huisbezoek; </a:t>
            </a:r>
          </a:p>
          <a:p>
            <a:r>
              <a:rPr lang="nl-NL" sz="2100" dirty="0"/>
              <a:t>Het is wenselijk dat de verwijzer hierbij aansluit omdat hij/zij het gezin al heeft gesproken en/of al onderdeel uitmaakt van de hulpverlening aan het gezin; </a:t>
            </a:r>
          </a:p>
          <a:p>
            <a:r>
              <a:rPr lang="nl-NL" sz="2100" dirty="0"/>
              <a:t>Op basis van de uitgebreide triage/vraagverheldering in het gezin wordt beslist over de in te zetten hulp;</a:t>
            </a:r>
          </a:p>
          <a:p>
            <a:r>
              <a:rPr lang="nl-NL" sz="2100" dirty="0"/>
              <a:t>Afhankelijk van de situatie bestaat de te bieden hulp uit:</a:t>
            </a:r>
          </a:p>
          <a:p>
            <a:pPr lvl="1"/>
            <a:r>
              <a:rPr lang="nl-NL" sz="2100" dirty="0"/>
              <a:t>Geen crisis- of spoedhulp, maar overdragen aan de reguliere hulpverlening of gemeentelijke toegang; </a:t>
            </a:r>
          </a:p>
          <a:p>
            <a:pPr lvl="1"/>
            <a:r>
              <a:rPr lang="nl-NL" sz="2100" dirty="0"/>
              <a:t>Inzet ambulante crisishulp bij de cliënt thuis;</a:t>
            </a:r>
          </a:p>
          <a:p>
            <a:pPr lvl="1"/>
            <a:r>
              <a:rPr lang="nl-NL" sz="2100" dirty="0"/>
              <a:t>Crisisverblijf of een time-out in het eigen netwerk, in een pleeggezin, gezinshuis of op een locatie van Emergis of Juvent. </a:t>
            </a:r>
          </a:p>
          <a:p>
            <a:pPr marL="457200" lvl="1" indent="0">
              <a:buNone/>
            </a:pPr>
            <a:endParaRPr lang="nl-NL" dirty="0"/>
          </a:p>
          <a:p>
            <a:endParaRPr lang="nl-NL" dirty="0"/>
          </a:p>
        </p:txBody>
      </p:sp>
      <p:sp>
        <p:nvSpPr>
          <p:cNvPr id="4" name="Tijdelijke aanduiding voor dianummer 3">
            <a:extLst>
              <a:ext uri="{FF2B5EF4-FFF2-40B4-BE49-F238E27FC236}">
                <a16:creationId xmlns:a16="http://schemas.microsoft.com/office/drawing/2014/main" id="{5D9E52E9-3D00-4B91-BEE0-2E0B7FB5D6E2}"/>
              </a:ext>
            </a:extLst>
          </p:cNvPr>
          <p:cNvSpPr>
            <a:spLocks noGrp="1"/>
          </p:cNvSpPr>
          <p:nvPr>
            <p:ph type="sldNum" sz="quarter" idx="12"/>
          </p:nvPr>
        </p:nvSpPr>
        <p:spPr/>
        <p:txBody>
          <a:bodyPr/>
          <a:lstStyle/>
          <a:p>
            <a:fld id="{59E4ADD0-851E-4A89-A774-0A74BC4BBBD0}" type="slidenum">
              <a:rPr lang="nl-NL" smtClean="0"/>
              <a:t>6</a:t>
            </a:fld>
            <a:endParaRPr lang="nl-NL"/>
          </a:p>
        </p:txBody>
      </p:sp>
      <p:sp>
        <p:nvSpPr>
          <p:cNvPr id="5" name="Tijdelijke aanduiding voor voettekst 4">
            <a:extLst>
              <a:ext uri="{FF2B5EF4-FFF2-40B4-BE49-F238E27FC236}">
                <a16:creationId xmlns:a16="http://schemas.microsoft.com/office/drawing/2014/main" id="{984F9B10-B1FB-4E27-9459-5CB31D9B2C93}"/>
              </a:ext>
            </a:extLst>
          </p:cNvPr>
          <p:cNvSpPr>
            <a:spLocks noGrp="1"/>
          </p:cNvSpPr>
          <p:nvPr>
            <p:ph type="ftr" sz="quarter" idx="11"/>
          </p:nvPr>
        </p:nvSpPr>
        <p:spPr/>
        <p:txBody>
          <a:bodyPr/>
          <a:lstStyle/>
          <a:p>
            <a:endParaRPr lang="nl-NL" dirty="0"/>
          </a:p>
        </p:txBody>
      </p:sp>
      <p:pic>
        <p:nvPicPr>
          <p:cNvPr id="9" name="Afbeelding 8" descr="Afbeelding met tekst, illustratie&#10;&#10;Automatisch gegenereerde beschrijving">
            <a:extLst>
              <a:ext uri="{FF2B5EF4-FFF2-40B4-BE49-F238E27FC236}">
                <a16:creationId xmlns:a16="http://schemas.microsoft.com/office/drawing/2014/main" id="{382A3E78-BE2D-427B-90DC-CAD34F3D4D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0" name="Afbeelding 9">
            <a:extLst>
              <a:ext uri="{FF2B5EF4-FFF2-40B4-BE49-F238E27FC236}">
                <a16:creationId xmlns:a16="http://schemas.microsoft.com/office/drawing/2014/main" id="{C942827B-1333-47E1-B4DD-1B5A6707A4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3778728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rgbClr val="0099CC"/>
                </a:solidFill>
                <a:effectLst>
                  <a:outerShdw blurRad="38100" dist="38100" dir="2700000" algn="tl">
                    <a:srgbClr val="CC0066">
                      <a:alpha val="43000"/>
                    </a:srgbClr>
                  </a:outerShdw>
                </a:effectLst>
              </a:rPr>
              <a:t>Ambulant tenzij…..</a:t>
            </a:r>
          </a:p>
        </p:txBody>
      </p:sp>
      <p:sp>
        <p:nvSpPr>
          <p:cNvPr id="3" name="Tijdelijke aanduiding voor inhoud 2"/>
          <p:cNvSpPr>
            <a:spLocks noGrp="1"/>
          </p:cNvSpPr>
          <p:nvPr>
            <p:ph idx="1"/>
          </p:nvPr>
        </p:nvSpPr>
        <p:spPr>
          <a:xfrm>
            <a:off x="838200" y="1552575"/>
            <a:ext cx="10515600" cy="4624388"/>
          </a:xfrm>
        </p:spPr>
        <p:txBody>
          <a:bodyPr>
            <a:normAutofit/>
          </a:bodyPr>
          <a:lstStyle/>
          <a:p>
            <a:r>
              <a:rPr lang="nl-NL" sz="1900" dirty="0"/>
              <a:t>Acute problemen worden zoveel mogelijk ambulant opgelost: het evenwicht in het gezin/systeem wordt hersteld, het eigen netwerk wordt betrokken, uithuisplaatsing van één of meer jeugdigen wordt voorkomen en andere (jeugd)hulp wordt mogelijk gemaakt;</a:t>
            </a:r>
          </a:p>
          <a:p>
            <a:r>
              <a:rPr lang="nl-NL" sz="1900" dirty="0"/>
              <a:t>Crisishulp is gericht op: </a:t>
            </a:r>
          </a:p>
          <a:p>
            <a:pPr lvl="1"/>
            <a:r>
              <a:rPr lang="nl-NL" sz="1600" dirty="0"/>
              <a:t>stabilisatie, vergroten veiligheid en herstel;</a:t>
            </a:r>
          </a:p>
          <a:p>
            <a:pPr lvl="1"/>
            <a:r>
              <a:rPr lang="nl-NL" sz="1600" dirty="0"/>
              <a:t>op autonomie, in kaart brengen wat de jeugdige en gezin nodig hebben om zonder hulp verder te kunnen;</a:t>
            </a:r>
          </a:p>
          <a:p>
            <a:pPr lvl="1"/>
            <a:r>
              <a:rPr lang="nl-NL" sz="1600" dirty="0"/>
              <a:t>het bieden van perspectief en overbrugging hiernaar toe;</a:t>
            </a:r>
          </a:p>
          <a:p>
            <a:r>
              <a:rPr lang="nl-NL" sz="1900" dirty="0"/>
              <a:t>Wanneer dit niet mogelijk is heeft de ambulant crisismedewerker het mandaat om te besluiten tot een klinische opname of een crisisverblijf in een pleeggezin, gezinshuis of residentiële groep; </a:t>
            </a:r>
          </a:p>
          <a:p>
            <a:r>
              <a:rPr lang="nl-NL" sz="1900" dirty="0"/>
              <a:t>Het verblijf op een andere plek is tijdelijk en de hulp is gericht op een zo spoedig mogelijke terugkeer naar huis. </a:t>
            </a:r>
          </a:p>
          <a:p>
            <a:r>
              <a:rPr lang="nl-NL" sz="1900" dirty="0"/>
              <a:t>Afhankelijk van de aard van de situatie zal de ambulante hulp verleend worden door de ambulant crisismedewerker of de plaatsende (jeugd)hulpaanbieder. </a:t>
            </a:r>
          </a:p>
          <a:p>
            <a:r>
              <a:rPr lang="nl-NL" sz="1900" dirty="0"/>
              <a:t>De ambulant crisismedewerker heeft zorgcoördinatie gedurende de crisisperiode;</a:t>
            </a:r>
          </a:p>
          <a:p>
            <a:pPr marL="0" indent="0">
              <a:buNone/>
            </a:pPr>
            <a:endParaRPr lang="nl-NL" dirty="0"/>
          </a:p>
        </p:txBody>
      </p:sp>
      <p:sp>
        <p:nvSpPr>
          <p:cNvPr id="4" name="Tijdelijke aanduiding voor dianummer 3">
            <a:extLst>
              <a:ext uri="{FF2B5EF4-FFF2-40B4-BE49-F238E27FC236}">
                <a16:creationId xmlns:a16="http://schemas.microsoft.com/office/drawing/2014/main" id="{6C6152CF-5C14-4CB2-9860-B4A5512A8FF6}"/>
              </a:ext>
            </a:extLst>
          </p:cNvPr>
          <p:cNvSpPr>
            <a:spLocks noGrp="1"/>
          </p:cNvSpPr>
          <p:nvPr>
            <p:ph type="sldNum" sz="quarter" idx="12"/>
          </p:nvPr>
        </p:nvSpPr>
        <p:spPr/>
        <p:txBody>
          <a:bodyPr/>
          <a:lstStyle/>
          <a:p>
            <a:fld id="{59E4ADD0-851E-4A89-A774-0A74BC4BBBD0}" type="slidenum">
              <a:rPr lang="nl-NL" smtClean="0"/>
              <a:t>7</a:t>
            </a:fld>
            <a:endParaRPr lang="nl-NL"/>
          </a:p>
        </p:txBody>
      </p:sp>
      <p:sp>
        <p:nvSpPr>
          <p:cNvPr id="5" name="Tijdelijke aanduiding voor voettekst 4">
            <a:extLst>
              <a:ext uri="{FF2B5EF4-FFF2-40B4-BE49-F238E27FC236}">
                <a16:creationId xmlns:a16="http://schemas.microsoft.com/office/drawing/2014/main" id="{137B0DBD-F303-4F87-AE6C-D8750D81DB13}"/>
              </a:ext>
            </a:extLst>
          </p:cNvPr>
          <p:cNvSpPr>
            <a:spLocks noGrp="1"/>
          </p:cNvSpPr>
          <p:nvPr>
            <p:ph type="ftr" sz="quarter" idx="11"/>
          </p:nvPr>
        </p:nvSpPr>
        <p:spPr/>
        <p:txBody>
          <a:bodyPr/>
          <a:lstStyle/>
          <a:p>
            <a:endParaRPr lang="nl-NL" dirty="0"/>
          </a:p>
        </p:txBody>
      </p:sp>
      <p:pic>
        <p:nvPicPr>
          <p:cNvPr id="9" name="Afbeelding 8" descr="Afbeelding met tekst, illustratie&#10;&#10;Automatisch gegenereerde beschrijving">
            <a:extLst>
              <a:ext uri="{FF2B5EF4-FFF2-40B4-BE49-F238E27FC236}">
                <a16:creationId xmlns:a16="http://schemas.microsoft.com/office/drawing/2014/main" id="{A76318AE-9F28-4C9B-8DA4-0605794BE6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0" name="Afbeelding 9">
            <a:extLst>
              <a:ext uri="{FF2B5EF4-FFF2-40B4-BE49-F238E27FC236}">
                <a16:creationId xmlns:a16="http://schemas.microsoft.com/office/drawing/2014/main" id="{073AA93D-F379-4961-A196-03BF64AD19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41654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rgbClr val="0099CC"/>
                </a:solidFill>
                <a:effectLst>
                  <a:outerShdw blurRad="38100" dist="38100" dir="2700000" algn="tl">
                    <a:srgbClr val="CC0066">
                      <a:alpha val="43000"/>
                    </a:srgbClr>
                  </a:outerShdw>
                </a:effectLst>
              </a:rPr>
              <a:t>Het Zorgafstemmingsgesprek (ZAG)</a:t>
            </a:r>
          </a:p>
        </p:txBody>
      </p:sp>
      <p:sp>
        <p:nvSpPr>
          <p:cNvPr id="3" name="Tijdelijke aanduiding voor inhoud 2"/>
          <p:cNvSpPr>
            <a:spLocks noGrp="1"/>
          </p:cNvSpPr>
          <p:nvPr>
            <p:ph idx="1"/>
          </p:nvPr>
        </p:nvSpPr>
        <p:spPr>
          <a:xfrm>
            <a:off x="838200" y="1562099"/>
            <a:ext cx="10515600" cy="4614863"/>
          </a:xfrm>
        </p:spPr>
        <p:txBody>
          <a:bodyPr>
            <a:normAutofit/>
          </a:bodyPr>
          <a:lstStyle/>
          <a:p>
            <a:r>
              <a:rPr lang="nl-NL" sz="2000" dirty="0"/>
              <a:t>Het ZAG is een (digitale) overlegvorm waarin met alle direct betrokkenen wordt afgestemd om de crisishulp zo snel als mogelijk en uiterlijk na maximaal 14 kalenderdagen te kunnen beëindigen;</a:t>
            </a:r>
          </a:p>
          <a:p>
            <a:r>
              <a:rPr lang="nl-NL" sz="2000" dirty="0"/>
              <a:t>Op </a:t>
            </a:r>
            <a:r>
              <a:rPr lang="nl-NL" sz="2000" u="sng" dirty="0"/>
              <a:t>de eerste werkdag nadat </a:t>
            </a:r>
            <a:r>
              <a:rPr lang="nl-NL" sz="2000" dirty="0"/>
              <a:t>de crisishulp is gestart vindt tussen 15:00-17:00 uur een eerste ZAG plaats, ook aan het eind van de crisisperiode en zo nodig tussentijds, rond de 5-7 kalenderdagen; </a:t>
            </a:r>
          </a:p>
          <a:p>
            <a:r>
              <a:rPr lang="nl-NL" sz="2000" dirty="0"/>
              <a:t>Deelnemers ZAG: ouders, jeugdige vanaf 12 jaar, verwijzer, gemeente, crisismedewerker, reeds betrokken hulpverlening;</a:t>
            </a:r>
          </a:p>
          <a:p>
            <a:r>
              <a:rPr lang="nl-NL" sz="2000" dirty="0"/>
              <a:t>Deelname van verwijzer en gemeente aan het ZAG is essentieel voor de voortgang van de hulpverlening aan het gezin;</a:t>
            </a:r>
          </a:p>
          <a:p>
            <a:pPr lvl="0"/>
            <a:r>
              <a:rPr lang="nl-NL" sz="2000" dirty="0"/>
              <a:t>Tijdens het ZAG worden de volgende punten besproken:</a:t>
            </a:r>
          </a:p>
          <a:p>
            <a:pPr lvl="1"/>
            <a:r>
              <a:rPr lang="nl-NL" sz="2000" dirty="0"/>
              <a:t>Perspectief en wat is er nodig om de crisis te stabiliseren en de hulp af te schalen?</a:t>
            </a:r>
          </a:p>
          <a:p>
            <a:pPr lvl="1"/>
            <a:r>
              <a:rPr lang="nl-NL" sz="2000" dirty="0"/>
              <a:t>Bespreken van reeds gemaakte afspraken (veiligheidsplan e.d.) + ingezette hulp;</a:t>
            </a:r>
          </a:p>
          <a:p>
            <a:pPr lvl="1"/>
            <a:r>
              <a:rPr lang="nl-NL" sz="2000" dirty="0"/>
              <a:t>Maken van verdere afspraken over benodigde vervolghulp en eventueel overbruggingszorg.</a:t>
            </a:r>
          </a:p>
          <a:p>
            <a:endParaRPr lang="nl-NL" i="1" dirty="0"/>
          </a:p>
          <a:p>
            <a:endParaRPr lang="nl-NL" dirty="0"/>
          </a:p>
        </p:txBody>
      </p:sp>
      <p:sp>
        <p:nvSpPr>
          <p:cNvPr id="4" name="Tijdelijke aanduiding voor dianummer 3">
            <a:extLst>
              <a:ext uri="{FF2B5EF4-FFF2-40B4-BE49-F238E27FC236}">
                <a16:creationId xmlns:a16="http://schemas.microsoft.com/office/drawing/2014/main" id="{ED5A8E80-EB7F-4D4E-BFF2-6458FD8E66ED}"/>
              </a:ext>
            </a:extLst>
          </p:cNvPr>
          <p:cNvSpPr>
            <a:spLocks noGrp="1"/>
          </p:cNvSpPr>
          <p:nvPr>
            <p:ph type="sldNum" sz="quarter" idx="12"/>
          </p:nvPr>
        </p:nvSpPr>
        <p:spPr/>
        <p:txBody>
          <a:bodyPr/>
          <a:lstStyle/>
          <a:p>
            <a:fld id="{59E4ADD0-851E-4A89-A774-0A74BC4BBBD0}" type="slidenum">
              <a:rPr lang="nl-NL" smtClean="0"/>
              <a:t>8</a:t>
            </a:fld>
            <a:endParaRPr lang="nl-NL"/>
          </a:p>
        </p:txBody>
      </p:sp>
      <p:sp>
        <p:nvSpPr>
          <p:cNvPr id="5" name="Tijdelijke aanduiding voor voettekst 4">
            <a:extLst>
              <a:ext uri="{FF2B5EF4-FFF2-40B4-BE49-F238E27FC236}">
                <a16:creationId xmlns:a16="http://schemas.microsoft.com/office/drawing/2014/main" id="{34B21446-0E51-4F1C-A6A9-E97E7073BA76}"/>
              </a:ext>
            </a:extLst>
          </p:cNvPr>
          <p:cNvSpPr>
            <a:spLocks noGrp="1"/>
          </p:cNvSpPr>
          <p:nvPr>
            <p:ph type="ftr" sz="quarter" idx="11"/>
          </p:nvPr>
        </p:nvSpPr>
        <p:spPr/>
        <p:txBody>
          <a:bodyPr/>
          <a:lstStyle/>
          <a:p>
            <a:endParaRPr lang="nl-NL" dirty="0"/>
          </a:p>
        </p:txBody>
      </p:sp>
      <p:pic>
        <p:nvPicPr>
          <p:cNvPr id="9" name="Afbeelding 8" descr="Afbeelding met tekst, illustratie&#10;&#10;Automatisch gegenereerde beschrijving">
            <a:extLst>
              <a:ext uri="{FF2B5EF4-FFF2-40B4-BE49-F238E27FC236}">
                <a16:creationId xmlns:a16="http://schemas.microsoft.com/office/drawing/2014/main" id="{4E3B7CBD-FCFF-4A53-9D66-684BE36C8DB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0" name="Afbeelding 9">
            <a:extLst>
              <a:ext uri="{FF2B5EF4-FFF2-40B4-BE49-F238E27FC236}">
                <a16:creationId xmlns:a16="http://schemas.microsoft.com/office/drawing/2014/main" id="{50F1D348-94CB-4355-8600-0B2F6B2E18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3761696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rgbClr val="0099CC"/>
                </a:solidFill>
                <a:effectLst>
                  <a:outerShdw blurRad="38100" dist="38100" dir="2700000" algn="tl">
                    <a:srgbClr val="CC0066">
                      <a:alpha val="43000"/>
                    </a:srgbClr>
                  </a:outerShdw>
                </a:effectLst>
              </a:rPr>
              <a:t>Overbruggingszorg</a:t>
            </a:r>
          </a:p>
        </p:txBody>
      </p:sp>
      <p:sp>
        <p:nvSpPr>
          <p:cNvPr id="3" name="Tijdelijke aanduiding voor inhoud 2"/>
          <p:cNvSpPr>
            <a:spLocks noGrp="1"/>
          </p:cNvSpPr>
          <p:nvPr>
            <p:ph idx="1"/>
          </p:nvPr>
        </p:nvSpPr>
        <p:spPr>
          <a:xfrm>
            <a:off x="838200" y="1634764"/>
            <a:ext cx="10515600" cy="4351338"/>
          </a:xfrm>
        </p:spPr>
        <p:txBody>
          <a:bodyPr>
            <a:normAutofit/>
          </a:bodyPr>
          <a:lstStyle/>
          <a:p>
            <a:pPr marL="0" indent="0">
              <a:buNone/>
            </a:pPr>
            <a:r>
              <a:rPr lang="nl-NL" sz="2000" dirty="0"/>
              <a:t>Overbruggingszorg is niet vanzelfsprekend, dit wordt in het ZAG afgewogen omdat de beschikbaarheid/capaciteit hiermee op spanning komt.</a:t>
            </a:r>
          </a:p>
          <a:p>
            <a:pPr marL="0" indent="0">
              <a:buNone/>
            </a:pPr>
            <a:endParaRPr lang="nl-NL" sz="2000" dirty="0"/>
          </a:p>
          <a:p>
            <a:pPr marL="0" indent="0">
              <a:buNone/>
            </a:pPr>
            <a:r>
              <a:rPr lang="nl-NL" sz="2000" dirty="0"/>
              <a:t>Crisisverblijf Juvent</a:t>
            </a:r>
          </a:p>
          <a:p>
            <a:r>
              <a:rPr lang="nl-NL" sz="2000" dirty="0"/>
              <a:t>1</a:t>
            </a:r>
            <a:r>
              <a:rPr lang="nl-NL" sz="2000" baseline="30000" dirty="0"/>
              <a:t>e</a:t>
            </a:r>
            <a:r>
              <a:rPr lang="nl-NL" sz="2000" dirty="0"/>
              <a:t> half jaar 2020: gemiddelde verblijfsduur 54,5 dagen</a:t>
            </a:r>
          </a:p>
          <a:p>
            <a:r>
              <a:rPr lang="nl-NL" sz="2000" dirty="0"/>
              <a:t>2</a:t>
            </a:r>
            <a:r>
              <a:rPr lang="nl-NL" sz="2000" baseline="30000" dirty="0"/>
              <a:t>e</a:t>
            </a:r>
            <a:r>
              <a:rPr lang="nl-NL" sz="2000" dirty="0"/>
              <a:t> half jaar 2020: gemiddelde verblijfsduur 39 dagen</a:t>
            </a:r>
          </a:p>
          <a:p>
            <a:pPr marL="0" indent="0">
              <a:buNone/>
            </a:pPr>
            <a:endParaRPr lang="nl-NL" sz="2000" dirty="0"/>
          </a:p>
          <a:p>
            <a:r>
              <a:rPr lang="nl-NL" sz="2000" dirty="0"/>
              <a:t>De huidige bezetting: gemiddelde verblijfsduur 45 dagen </a:t>
            </a:r>
          </a:p>
          <a:p>
            <a:r>
              <a:rPr lang="nl-NL" sz="2000" dirty="0"/>
              <a:t>Van de 13 jeugdigen in 2021 wachten 10 jeugdigen op doorplaatsing bij een zorgaanbieder. </a:t>
            </a:r>
          </a:p>
        </p:txBody>
      </p:sp>
      <p:sp>
        <p:nvSpPr>
          <p:cNvPr id="4" name="Tijdelijke aanduiding voor dianummer 3">
            <a:extLst>
              <a:ext uri="{FF2B5EF4-FFF2-40B4-BE49-F238E27FC236}">
                <a16:creationId xmlns:a16="http://schemas.microsoft.com/office/drawing/2014/main" id="{E9E4481E-6229-407C-AB40-F131F66EC7FF}"/>
              </a:ext>
            </a:extLst>
          </p:cNvPr>
          <p:cNvSpPr>
            <a:spLocks noGrp="1"/>
          </p:cNvSpPr>
          <p:nvPr>
            <p:ph type="sldNum" sz="quarter" idx="12"/>
          </p:nvPr>
        </p:nvSpPr>
        <p:spPr/>
        <p:txBody>
          <a:bodyPr/>
          <a:lstStyle/>
          <a:p>
            <a:fld id="{59E4ADD0-851E-4A89-A774-0A74BC4BBBD0}" type="slidenum">
              <a:rPr lang="nl-NL" smtClean="0"/>
              <a:t>9</a:t>
            </a:fld>
            <a:endParaRPr lang="nl-NL"/>
          </a:p>
        </p:txBody>
      </p:sp>
      <p:sp>
        <p:nvSpPr>
          <p:cNvPr id="5" name="Tijdelijke aanduiding voor voettekst 4">
            <a:extLst>
              <a:ext uri="{FF2B5EF4-FFF2-40B4-BE49-F238E27FC236}">
                <a16:creationId xmlns:a16="http://schemas.microsoft.com/office/drawing/2014/main" id="{AFDD4078-9146-44DA-8F08-9157A808DC31}"/>
              </a:ext>
            </a:extLst>
          </p:cNvPr>
          <p:cNvSpPr>
            <a:spLocks noGrp="1"/>
          </p:cNvSpPr>
          <p:nvPr>
            <p:ph type="ftr" sz="quarter" idx="11"/>
          </p:nvPr>
        </p:nvSpPr>
        <p:spPr/>
        <p:txBody>
          <a:bodyPr/>
          <a:lstStyle/>
          <a:p>
            <a:r>
              <a:rPr lang="nl-NL" dirty="0"/>
              <a:t> </a:t>
            </a:r>
          </a:p>
        </p:txBody>
      </p:sp>
      <p:pic>
        <p:nvPicPr>
          <p:cNvPr id="9" name="Afbeelding 8" descr="Afbeelding met tekst, illustratie&#10;&#10;Automatisch gegenereerde beschrijving">
            <a:extLst>
              <a:ext uri="{FF2B5EF4-FFF2-40B4-BE49-F238E27FC236}">
                <a16:creationId xmlns:a16="http://schemas.microsoft.com/office/drawing/2014/main" id="{619BCBFC-4483-4F6A-ABA8-C8B5ED1418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12488" y="6385530"/>
            <a:ext cx="1256725" cy="279646"/>
          </a:xfrm>
          <a:prstGeom prst="rect">
            <a:avLst/>
          </a:prstGeom>
        </p:spPr>
      </p:pic>
      <p:pic>
        <p:nvPicPr>
          <p:cNvPr id="10" name="Afbeelding 9">
            <a:extLst>
              <a:ext uri="{FF2B5EF4-FFF2-40B4-BE49-F238E27FC236}">
                <a16:creationId xmlns:a16="http://schemas.microsoft.com/office/drawing/2014/main" id="{ECB24D74-DF05-4B16-B595-2396B7B3D9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2789" y="6297234"/>
            <a:ext cx="1256725" cy="483355"/>
          </a:xfrm>
          <a:prstGeom prst="rect">
            <a:avLst/>
          </a:prstGeom>
        </p:spPr>
      </p:pic>
    </p:spTree>
    <p:extLst>
      <p:ext uri="{BB962C8B-B14F-4D97-AF65-F5344CB8AC3E}">
        <p14:creationId xmlns:p14="http://schemas.microsoft.com/office/powerpoint/2010/main" val="10904377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1187</TotalTime>
  <Words>1634</Words>
  <Application>Microsoft Office PowerPoint</Application>
  <PresentationFormat>Breedbeeld</PresentationFormat>
  <Paragraphs>140</Paragraphs>
  <Slides>13</Slides>
  <Notes>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Kantoorthema</vt:lpstr>
      <vt:lpstr>Crisishulp Jeugd Zeeland  2021-2023 </vt:lpstr>
      <vt:lpstr>Hoofdlijnen (wijzigingen) bestek Crisishulp Jeugd </vt:lpstr>
      <vt:lpstr>  Wijzigingen Crisishulp Jeugd op een rijtje   </vt:lpstr>
      <vt:lpstr>Verdieping op zes thema’s</vt:lpstr>
      <vt:lpstr>De Bereikbaarheid 24/7</vt:lpstr>
      <vt:lpstr>De Triage</vt:lpstr>
      <vt:lpstr>Ambulant tenzij…..</vt:lpstr>
      <vt:lpstr>Het Zorgafstemmingsgesprek (ZAG)</vt:lpstr>
      <vt:lpstr>Overbruggingszorg</vt:lpstr>
      <vt:lpstr>Verwachtingen naar betrokkenen  -  1/2</vt:lpstr>
      <vt:lpstr>Verwachtingen naar betrokkenen  -  2/2</vt:lpstr>
      <vt:lpstr>Aanspreekpunten en evaluatie</vt:lpstr>
      <vt:lpstr>Reacties en vragen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Crisishulp J-GGZ en J&amp;O</dc:title>
  <dc:creator>Judith Edelbroek</dc:creator>
  <cp:lastModifiedBy>Mariska Luiten</cp:lastModifiedBy>
  <cp:revision>70</cp:revision>
  <cp:lastPrinted>2021-03-18T12:43:39Z</cp:lastPrinted>
  <dcterms:created xsi:type="dcterms:W3CDTF">2021-01-05T09:58:52Z</dcterms:created>
  <dcterms:modified xsi:type="dcterms:W3CDTF">2021-03-22T11:27:57Z</dcterms:modified>
</cp:coreProperties>
</file>